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7" r:id="rId1"/>
  </p:sldMasterIdLst>
  <p:notesMasterIdLst>
    <p:notesMasterId r:id="rId49"/>
  </p:notesMasterIdLst>
  <p:handoutMasterIdLst>
    <p:handoutMasterId r:id="rId50"/>
  </p:handoutMasterIdLst>
  <p:sldIdLst>
    <p:sldId id="258" r:id="rId2"/>
    <p:sldId id="299" r:id="rId3"/>
    <p:sldId id="260" r:id="rId4"/>
    <p:sldId id="265" r:id="rId5"/>
    <p:sldId id="266" r:id="rId6"/>
    <p:sldId id="268" r:id="rId7"/>
    <p:sldId id="300" r:id="rId8"/>
    <p:sldId id="267" r:id="rId9"/>
    <p:sldId id="269" r:id="rId10"/>
    <p:sldId id="259" r:id="rId11"/>
    <p:sldId id="262" r:id="rId12"/>
    <p:sldId id="263" r:id="rId13"/>
    <p:sldId id="261" r:id="rId14"/>
    <p:sldId id="281" r:id="rId15"/>
    <p:sldId id="282" r:id="rId16"/>
    <p:sldId id="301" r:id="rId17"/>
    <p:sldId id="302" r:id="rId18"/>
    <p:sldId id="303" r:id="rId19"/>
    <p:sldId id="304" r:id="rId20"/>
    <p:sldId id="305" r:id="rId21"/>
    <p:sldId id="270" r:id="rId22"/>
    <p:sldId id="271" r:id="rId23"/>
    <p:sldId id="272" r:id="rId24"/>
    <p:sldId id="279" r:id="rId25"/>
    <p:sldId id="280" r:id="rId26"/>
    <p:sldId id="274" r:id="rId27"/>
    <p:sldId id="273" r:id="rId28"/>
    <p:sldId id="275" r:id="rId29"/>
    <p:sldId id="276" r:id="rId30"/>
    <p:sldId id="288" r:id="rId31"/>
    <p:sldId id="290" r:id="rId32"/>
    <p:sldId id="294" r:id="rId33"/>
    <p:sldId id="291" r:id="rId34"/>
    <p:sldId id="289" r:id="rId35"/>
    <p:sldId id="283" r:id="rId36"/>
    <p:sldId id="287" r:id="rId37"/>
    <p:sldId id="286" r:id="rId38"/>
    <p:sldId id="277" r:id="rId39"/>
    <p:sldId id="284" r:id="rId40"/>
    <p:sldId id="292" r:id="rId41"/>
    <p:sldId id="293" r:id="rId42"/>
    <p:sldId id="285" r:id="rId43"/>
    <p:sldId id="278" r:id="rId44"/>
    <p:sldId id="295" r:id="rId45"/>
    <p:sldId id="296" r:id="rId46"/>
    <p:sldId id="297" r:id="rId47"/>
    <p:sldId id="298" r:id="rId48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52" autoAdjust="0"/>
  </p:normalViewPr>
  <p:slideViewPr>
    <p:cSldViewPr>
      <p:cViewPr varScale="1">
        <p:scale>
          <a:sx n="55" d="100"/>
          <a:sy n="55" d="100"/>
        </p:scale>
        <p:origin x="-159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3030" y="-96"/>
      </p:cViewPr>
      <p:guideLst>
        <p:guide orient="horz" pos="312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740327" y="9406800"/>
            <a:ext cx="2887186" cy="169277"/>
          </a:xfrm>
          <a:prstGeom prst="rect">
            <a:avLst/>
          </a:prstGeom>
        </p:spPr>
        <p:txBody>
          <a:bodyPr vert="horz" lIns="91440" tIns="45720" rIns="0" bIns="45720" rtlCol="0" anchor="b">
            <a:noAutofit/>
          </a:bodyPr>
          <a:lstStyle>
            <a:lvl1pPr algn="l">
              <a:defRPr sz="1200"/>
            </a:lvl1pPr>
          </a:lstStyle>
          <a:p>
            <a:endParaRPr lang="en-GB" sz="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5552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7E363-74C2-4112-B4C2-60D0052ED56E}" type="slidenum">
              <a:rPr lang="en-GB" sz="1000" smtClean="0"/>
              <a:t>‹#›</a:t>
            </a:fld>
            <a:endParaRPr lang="en-GB" sz="100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85200" y="9406799"/>
            <a:ext cx="498163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charset="-128"/>
              </a:rPr>
              <a:t>© SKF Group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"/>
          </p:nvPr>
        </p:nvSpPr>
        <p:spPr>
          <a:xfrm>
            <a:off x="919453" y="9406800"/>
            <a:ext cx="791736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fld id="{A9BD2C62-6A9F-4F5E-AB93-2532C6DDAAC0}" type="datetime3">
              <a:rPr lang="en-GB" smtClean="0"/>
              <a:t>8 January,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4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1740327" y="9406800"/>
            <a:ext cx="2887186" cy="169277"/>
          </a:xfrm>
          <a:prstGeom prst="rect">
            <a:avLst/>
          </a:prstGeom>
        </p:spPr>
        <p:txBody>
          <a:bodyPr vert="horz" lIns="91440" tIns="45720" rIns="0" bIns="45720" rtlCol="0" anchor="b">
            <a:noAutofit/>
          </a:bodyPr>
          <a:lstStyle>
            <a:lvl1pPr algn="l">
              <a:defRPr sz="1200"/>
            </a:lvl1pPr>
          </a:lstStyle>
          <a:p>
            <a:endParaRPr lang="en-GB" sz="5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775552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7E363-74C2-4112-B4C2-60D0052ED56E}" type="slidenum">
              <a:rPr lang="en-GB" sz="1000" smtClean="0"/>
              <a:t>‹#›</a:t>
            </a:fld>
            <a:endParaRPr lang="en-GB" sz="1000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85200" y="9406799"/>
            <a:ext cx="498163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 Unicode MS" charset="-128"/>
              </a:rPr>
              <a:t>© SKF Group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"/>
          </p:nvPr>
        </p:nvSpPr>
        <p:spPr>
          <a:xfrm>
            <a:off x="919453" y="9406800"/>
            <a:ext cx="791736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fld id="{A9BD2C62-6A9F-4F5E-AB93-2532C6DDAAC0}" type="datetime3">
              <a:rPr lang="en-GB" smtClean="0"/>
              <a:t>8 January,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46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191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074738" indent="0" algn="l" defTabSz="914400" rtl="0" eaLnBrk="1" latinLnBrk="0" hangingPunct="1">
      <a:tabLst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433513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Hallo, </a:t>
            </a:r>
          </a:p>
          <a:p>
            <a:r>
              <a:rPr lang="en-US" dirty="0" err="1" smtClean="0"/>
              <a:t>Bedankt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mogelijkheid</a:t>
            </a:r>
            <a:r>
              <a:rPr lang="en-US" baseline="0" dirty="0" smtClean="0"/>
              <a:t> om de </a:t>
            </a:r>
            <a:r>
              <a:rPr lang="en-US" baseline="0" dirty="0" err="1" smtClean="0"/>
              <a:t>nieuwe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werkgroep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presenteren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Ik</a:t>
            </a:r>
            <a:r>
              <a:rPr lang="en-US" baseline="0" dirty="0" smtClean="0"/>
              <a:t> ben Goran </a:t>
            </a:r>
            <a:r>
              <a:rPr lang="en-US" baseline="0" dirty="0" err="1" smtClean="0"/>
              <a:t>Christiansson</a:t>
            </a:r>
            <a:r>
              <a:rPr lang="en-US" baseline="0" dirty="0" smtClean="0"/>
              <a:t>, en </a:t>
            </a:r>
            <a:r>
              <a:rPr lang="en-US" baseline="0" dirty="0" err="1" smtClean="0"/>
              <a:t>ik</a:t>
            </a:r>
            <a:r>
              <a:rPr lang="en-US" baseline="0" dirty="0" smtClean="0"/>
              <a:t> ben de </a:t>
            </a:r>
            <a:r>
              <a:rPr lang="en-US" baseline="0" dirty="0" err="1" smtClean="0"/>
              <a:t>werkgroep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opzetten</a:t>
            </a:r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529215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biofysische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systemen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belangrijk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planeet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beschaving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behouden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Systemen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wij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beinvloeden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Systemen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wij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kapot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toponderzoekers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kwantitatieve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uitgewerkt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elf </a:t>
            </a:r>
            <a:r>
              <a:rPr lang="en-US" baseline="0" dirty="0" err="1" smtClean="0"/>
              <a:t>systemen</a:t>
            </a:r>
            <a:r>
              <a:rPr lang="en-US" baseline="0" dirty="0" smtClean="0"/>
              <a:t> – en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moeten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blijven</a:t>
            </a:r>
            <a:r>
              <a:rPr lang="en-US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10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240535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 </a:t>
            </a:r>
            <a:r>
              <a:rPr lang="en-US" dirty="0" err="1" smtClean="0"/>
              <a:t>biofysische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systemen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katastrofe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aanbrengen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Systemen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wij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beheren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Voor</a:t>
            </a:r>
            <a:r>
              <a:rPr lang="en-US" baseline="0" dirty="0" smtClean="0"/>
              <a:t> 9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nu </a:t>
            </a:r>
            <a:r>
              <a:rPr lang="en-US" baseline="0" dirty="0" err="1" smtClean="0"/>
              <a:t>kwantitatieve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grenzen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moeten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blijven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veilig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11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579034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Dit</a:t>
            </a:r>
            <a:r>
              <a:rPr lang="sv-SE" baseline="0" dirty="0" smtClean="0"/>
              <a:t> is de laatste status van de planeet. Elk systeem heeft een stapel – hoe slecht het gaat. Hoe roder, hoe slechter. </a:t>
            </a:r>
          </a:p>
          <a:p>
            <a:r>
              <a:rPr lang="sv-SE" baseline="0" dirty="0" smtClean="0"/>
              <a:t>Buiten de rode lijn – is de risico hoog voor katastrofe.</a:t>
            </a:r>
            <a:endParaRPr lang="sv-SE" dirty="0" smtClean="0"/>
          </a:p>
          <a:p>
            <a:r>
              <a:rPr lang="sv-SE" dirty="0" smtClean="0"/>
              <a:t>De vier systemen waar we nu</a:t>
            </a:r>
            <a:r>
              <a:rPr lang="sv-SE" baseline="0" dirty="0" smtClean="0"/>
              <a:t> al boven de grens (of heel dichtbij) zitten zijn: </a:t>
            </a:r>
          </a:p>
          <a:p>
            <a:r>
              <a:rPr lang="sv-SE" baseline="0" dirty="0" smtClean="0"/>
              <a:t>Soortverlies – biodiversiteit</a:t>
            </a:r>
          </a:p>
          <a:p>
            <a:r>
              <a:rPr lang="sv-SE" baseline="0" dirty="0" smtClean="0"/>
              <a:t>Boskap – landbouw in plaats van bos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natuur</a:t>
            </a:r>
            <a:endParaRPr lang="en-US" baseline="0" dirty="0" smtClean="0"/>
          </a:p>
          <a:p>
            <a:r>
              <a:rPr lang="sv-SE" baseline="0" dirty="0" smtClean="0"/>
              <a:t>Fosfor en stikstof in water – kunstmest.</a:t>
            </a:r>
          </a:p>
          <a:p>
            <a:r>
              <a:rPr lang="sv-SE" baseline="0" dirty="0" smtClean="0"/>
              <a:t>Een interessant systeem is het ozone-laag. Als we die kapotmaken krijgen we een katastrofe. </a:t>
            </a:r>
          </a:p>
          <a:p>
            <a:r>
              <a:rPr lang="sv-SE" baseline="0" dirty="0" smtClean="0"/>
              <a:t>Het ging de verkeerde kant op, en dan heeft de VN een milieutop georganiseerd in Montreal 1987, met het Montrealprotocol als resultaat. </a:t>
            </a:r>
          </a:p>
          <a:p>
            <a:r>
              <a:rPr lang="sv-SE" baseline="0" dirty="0" smtClean="0"/>
              <a:t>Retatificeerd door alle 197 landen in VN. En het werkt. We zijn veilig.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12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846621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Wij</a:t>
            </a:r>
            <a:r>
              <a:rPr lang="sv-SE" baseline="0" dirty="0" smtClean="0"/>
              <a:t> zijn bezig om tienduizenden soorten te vernietigen ieder jaar. (WWF)</a:t>
            </a:r>
          </a:p>
          <a:p>
            <a:r>
              <a:rPr lang="sv-SE" baseline="0" dirty="0" smtClean="0"/>
              <a:t>De mens is een katastrofe op dezelfde schaal als de komeet die de dinosauriers heeft gedoodt. </a:t>
            </a:r>
          </a:p>
          <a:p>
            <a:r>
              <a:rPr lang="sv-SE" baseline="0" dirty="0" smtClean="0"/>
              <a:t>In de wereld en in Nederland.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13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397436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Soortverlies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wereldwijd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gedreven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landbouw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Bossen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gekapt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zoals</a:t>
            </a:r>
            <a:r>
              <a:rPr lang="en-US" baseline="0" dirty="0" smtClean="0"/>
              <a:t> in Nederland. </a:t>
            </a:r>
            <a:r>
              <a:rPr lang="en-US" baseline="0" dirty="0" err="1" smtClean="0"/>
              <a:t>Lindewoud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beuk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eikenbossen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 plat. </a:t>
            </a:r>
            <a:r>
              <a:rPr lang="en-US" baseline="0" dirty="0" err="1" smtClean="0"/>
              <a:t>Eenjarige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gewassen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Prairies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opengeploegd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zoals</a:t>
            </a:r>
            <a:r>
              <a:rPr lang="en-US" baseline="0" dirty="0" smtClean="0"/>
              <a:t> in de VS.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15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569776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Fosfor en stikstof wordt gebruikt als kunstmest</a:t>
            </a:r>
            <a:r>
              <a:rPr lang="sv-SE" baseline="0" dirty="0" smtClean="0"/>
              <a:t> voor landbouw. </a:t>
            </a:r>
          </a:p>
          <a:p>
            <a:r>
              <a:rPr lang="sv-SE" baseline="0" dirty="0" smtClean="0"/>
              <a:t>Wij halen ongekende hoeveelheden stikstof uit de atmosfere, die als nitraaten en ammonias in het water eindigt.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51344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Als</a:t>
            </a:r>
            <a:r>
              <a:rPr lang="sv-SE" baseline="0" dirty="0" smtClean="0"/>
              <a:t> we kijken op planetaire niveau, is landbouw en veeteelt de belangrijkste kracht tegen natuurrijkdom.</a:t>
            </a:r>
          </a:p>
          <a:p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22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7384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Als</a:t>
            </a:r>
            <a:r>
              <a:rPr lang="sv-SE" baseline="0" dirty="0" smtClean="0"/>
              <a:t> we inzoomen op Nederland is landbouw een zeer grote kracht tegen de natuur. </a:t>
            </a:r>
          </a:p>
          <a:p>
            <a:r>
              <a:rPr lang="sv-SE" baseline="0" dirty="0" smtClean="0"/>
              <a:t>Niet alleen in Nederland maar op de hele wereld.</a:t>
            </a:r>
          </a:p>
          <a:p>
            <a:r>
              <a:rPr lang="sv-SE" baseline="0" dirty="0" smtClean="0"/>
              <a:t>Als we de export even niet in beschouwing nemen:</a:t>
            </a:r>
          </a:p>
          <a:p>
            <a:r>
              <a:rPr lang="sv-SE" baseline="0" dirty="0" smtClean="0"/>
              <a:t>Land voetafdruk van de consumptie van Nederlanders in volgende plaatje.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087715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Compendium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Leefomgeving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fantastische</a:t>
            </a:r>
            <a:r>
              <a:rPr lang="en-US" baseline="0" dirty="0" smtClean="0"/>
              <a:t> website met </a:t>
            </a:r>
            <a:r>
              <a:rPr lang="en-US" baseline="0" dirty="0" err="1" smtClean="0"/>
              <a:t>kwantitatieve</a:t>
            </a:r>
            <a:r>
              <a:rPr lang="en-US" baseline="0" dirty="0" smtClean="0"/>
              <a:t> data.</a:t>
            </a:r>
          </a:p>
          <a:p>
            <a:r>
              <a:rPr lang="en-US" dirty="0" err="1" smtClean="0"/>
              <a:t>Onze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consumptie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voet-afdruk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boskap</a:t>
            </a:r>
            <a:r>
              <a:rPr lang="en-US" baseline="0" dirty="0" smtClean="0"/>
              <a:t>) op de </a:t>
            </a:r>
            <a:r>
              <a:rPr lang="en-US" baseline="0" dirty="0" err="1" smtClean="0"/>
              <a:t>hele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wereld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Om </a:t>
            </a:r>
            <a:r>
              <a:rPr lang="en-US" baseline="0" dirty="0" err="1" smtClean="0"/>
              <a:t>onze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speklapjes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de Albert </a:t>
            </a:r>
            <a:r>
              <a:rPr lang="en-US" baseline="0" dirty="0" err="1" smtClean="0"/>
              <a:t>Heijn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gekapt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Zuidamerika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soyateelt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err="1" smtClean="0"/>
              <a:t>Wat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enorme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invloed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natuur</a:t>
            </a:r>
            <a:r>
              <a:rPr lang="en-US" baseline="0" dirty="0" smtClean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27936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Gemiddeld</a:t>
            </a:r>
            <a:r>
              <a:rPr lang="en-US" dirty="0" smtClean="0"/>
              <a:t> land-</a:t>
            </a:r>
            <a:r>
              <a:rPr lang="en-US" dirty="0" err="1" smtClean="0"/>
              <a:t>voetafdruk</a:t>
            </a:r>
            <a:r>
              <a:rPr lang="en-US" dirty="0" smtClean="0"/>
              <a:t> (</a:t>
            </a:r>
            <a:r>
              <a:rPr lang="en-US" dirty="0" err="1" smtClean="0"/>
              <a:t>hoeveel</a:t>
            </a:r>
            <a:r>
              <a:rPr lang="en-US" dirty="0" smtClean="0"/>
              <a:t> </a:t>
            </a:r>
            <a:r>
              <a:rPr lang="en-US" dirty="0" err="1" smtClean="0"/>
              <a:t>natuur</a:t>
            </a:r>
            <a:r>
              <a:rPr lang="en-US" dirty="0" smtClean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gesneuveld</a:t>
            </a:r>
            <a:r>
              <a:rPr lang="en-US" dirty="0" smtClean="0"/>
              <a:t>)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eten</a:t>
            </a:r>
            <a:r>
              <a:rPr lang="en-US" baseline="0" dirty="0" smtClean="0"/>
              <a:t> – in </a:t>
            </a:r>
            <a:r>
              <a:rPr lang="en-US" baseline="0" dirty="0" err="1" smtClean="0"/>
              <a:t>verschillende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categoriën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Het is </a:t>
            </a:r>
            <a:r>
              <a:rPr lang="en-US" baseline="0" dirty="0" err="1" smtClean="0"/>
              <a:t>belangrijk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voedsel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grootste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afdruk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- en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verminderen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gemiddelde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Nederlander</a:t>
            </a:r>
            <a:r>
              <a:rPr lang="en-US" baseline="0" dirty="0" smtClean="0"/>
              <a:t> is het </a:t>
            </a:r>
            <a:r>
              <a:rPr lang="en-US" baseline="0" dirty="0" err="1" smtClean="0"/>
              <a:t>vlees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zuivel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25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943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Doel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Kennismaking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informatie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delen</a:t>
            </a:r>
            <a:r>
              <a:rPr lang="en-US" baseline="0" dirty="0" smtClean="0"/>
              <a:t> over de stand van de </a:t>
            </a:r>
            <a:r>
              <a:rPr lang="en-US" baseline="0" dirty="0" err="1" smtClean="0"/>
              <a:t>wetenschap</a:t>
            </a:r>
            <a:r>
              <a:rPr lang="en-US" baseline="0" dirty="0" smtClean="0"/>
              <a:t> over de </a:t>
            </a:r>
            <a:r>
              <a:rPr lang="en-US" baseline="0" dirty="0" err="1" smtClean="0"/>
              <a:t>planeet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895729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zoomen</a:t>
            </a:r>
            <a:r>
              <a:rPr lang="en-US" baseline="0" dirty="0" smtClean="0"/>
              <a:t> in op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gebied</a:t>
            </a:r>
            <a:r>
              <a:rPr lang="en-US" baseline="0" dirty="0" smtClean="0"/>
              <a:t> – </a:t>
            </a:r>
            <a:r>
              <a:rPr lang="en-US" dirty="0" err="1" smtClean="0"/>
              <a:t>Eemland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welvarend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stuk</a:t>
            </a:r>
            <a:r>
              <a:rPr lang="en-US" baseline="0" dirty="0" smtClean="0"/>
              <a:t> Nederland. (</a:t>
            </a:r>
            <a:r>
              <a:rPr lang="en-US" baseline="0" dirty="0" err="1" smtClean="0"/>
              <a:t>besteedbaar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inkomen</a:t>
            </a:r>
            <a:r>
              <a:rPr lang="en-US" baseline="0" dirty="0" smtClean="0"/>
              <a:t> 17keuro/</a:t>
            </a:r>
            <a:r>
              <a:rPr lang="en-US" baseline="0" dirty="0" err="1" smtClean="0"/>
              <a:t>jaar</a:t>
            </a:r>
            <a:r>
              <a:rPr lang="en-US" baseline="0" dirty="0" smtClean="0"/>
              <a:t> , 20% </a:t>
            </a:r>
            <a:r>
              <a:rPr lang="en-US" baseline="0" dirty="0" err="1" smtClean="0"/>
              <a:t>boven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gemiddeld</a:t>
            </a:r>
            <a:r>
              <a:rPr lang="en-US" baseline="0" dirty="0" smtClean="0"/>
              <a:t> Nederland)</a:t>
            </a:r>
          </a:p>
          <a:p>
            <a:r>
              <a:rPr lang="en-US" baseline="0" dirty="0" smtClean="0"/>
              <a:t>Polder/</a:t>
            </a:r>
            <a:r>
              <a:rPr lang="en-US" baseline="0" dirty="0" err="1" smtClean="0"/>
              <a:t>kwel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vooral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veeteelt</a:t>
            </a:r>
            <a:r>
              <a:rPr lang="en-US" baseline="0" dirty="0" smtClean="0"/>
              <a:t>/</a:t>
            </a:r>
            <a:r>
              <a:rPr lang="en-US" baseline="0" dirty="0" err="1" smtClean="0"/>
              <a:t>grasland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stukje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Utrechtsche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Heuvelrug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Tuinen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bebouwde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kommen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Parken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bedrijfsterreinen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Snelweg</a:t>
            </a:r>
            <a:r>
              <a:rPr lang="en-US" baseline="0" dirty="0" smtClean="0"/>
              <a:t> A1 </a:t>
            </a:r>
            <a:r>
              <a:rPr lang="en-US" baseline="0" dirty="0" err="1" smtClean="0"/>
              <a:t>dwars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doorheen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1500 m2/</a:t>
            </a:r>
            <a:r>
              <a:rPr lang="en-US" baseline="0" dirty="0" err="1" smtClean="0"/>
              <a:t>persoon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26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194182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wat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belangrijkste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uitdagingen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– hoe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we het </a:t>
            </a:r>
            <a:r>
              <a:rPr lang="en-US" baseline="0" dirty="0" err="1" smtClean="0"/>
              <a:t>aanpakken</a:t>
            </a:r>
            <a:r>
              <a:rPr lang="en-US" baseline="0" dirty="0" smtClean="0"/>
              <a:t>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aanpakken</a:t>
            </a:r>
            <a:r>
              <a:rPr lang="en-US" baseline="0" dirty="0" smtClean="0"/>
              <a:t> op twee </a:t>
            </a:r>
            <a:r>
              <a:rPr lang="en-US" baseline="0" dirty="0" err="1" smtClean="0"/>
              <a:t>manieren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anders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anders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boeren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27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240867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kiezen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anders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: </a:t>
            </a:r>
          </a:p>
          <a:p>
            <a:r>
              <a:rPr lang="en-US" baseline="0" dirty="0" smtClean="0"/>
              <a:t>Minder </a:t>
            </a:r>
            <a:r>
              <a:rPr lang="en-US" baseline="0" dirty="0" err="1" smtClean="0"/>
              <a:t>vlees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biologisch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belangrijk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Meer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bomen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ecotoop-herstel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28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366908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concepten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natuur-boeren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30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30025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dirty="0" smtClean="0"/>
              <a:t> is </a:t>
            </a:r>
            <a:r>
              <a:rPr lang="en-US" dirty="0" err="1" smtClean="0"/>
              <a:t>Wouter</a:t>
            </a:r>
            <a:r>
              <a:rPr lang="en-US" dirty="0" smtClean="0"/>
              <a:t> van Eck,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ecoloog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boer</a:t>
            </a:r>
            <a:r>
              <a:rPr lang="en-US" baseline="0" dirty="0" smtClean="0"/>
              <a:t> in Nijmegen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31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081973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Dichterbij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Jan </a:t>
            </a:r>
            <a:r>
              <a:rPr lang="en-US" baseline="0" dirty="0" err="1" smtClean="0"/>
              <a:t>Degenaar</a:t>
            </a:r>
            <a:r>
              <a:rPr lang="en-US" baseline="0" dirty="0" smtClean="0"/>
              <a:t> en Maarten </a:t>
            </a:r>
            <a:r>
              <a:rPr lang="en-US" baseline="0" dirty="0" err="1" smtClean="0"/>
              <a:t>Schrama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bezig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planten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6 ha </a:t>
            </a:r>
            <a:r>
              <a:rPr lang="en-US" baseline="0" dirty="0" err="1" smtClean="0"/>
              <a:t>voedselbos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productie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kasteel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Haarzuilens</a:t>
            </a:r>
            <a:r>
              <a:rPr lang="en-US" baseline="0" dirty="0" smtClean="0"/>
              <a:t> en de A2.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32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536700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err="1" smtClean="0"/>
              <a:t>waren</a:t>
            </a:r>
            <a:r>
              <a:rPr lang="en-US" dirty="0" smtClean="0"/>
              <a:t> </a:t>
            </a:r>
            <a:r>
              <a:rPr lang="en-US" dirty="0" err="1" smtClean="0"/>
              <a:t>daar</a:t>
            </a:r>
            <a:r>
              <a:rPr lang="en-US" dirty="0" smtClean="0"/>
              <a:t> om </a:t>
            </a:r>
            <a:r>
              <a:rPr lang="en-US" dirty="0" err="1" smtClean="0"/>
              <a:t>mee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planten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november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011307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Het is </a:t>
            </a:r>
            <a:r>
              <a:rPr lang="en-US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mogelijk</a:t>
            </a:r>
            <a:r>
              <a:rPr lang="en-US" baseline="0" dirty="0" smtClean="0"/>
              <a:t> om de </a:t>
            </a:r>
            <a:r>
              <a:rPr lang="en-US" baseline="0" dirty="0" err="1" smtClean="0"/>
              <a:t>tuinen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parken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pakken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voorbeeldtuin</a:t>
            </a:r>
            <a:r>
              <a:rPr lang="en-US" baseline="0" dirty="0" smtClean="0"/>
              <a:t> van 400 m2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twee </a:t>
            </a:r>
            <a:r>
              <a:rPr lang="en-US" baseline="0" dirty="0" err="1" smtClean="0"/>
              <a:t>gezinnen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voorziet</a:t>
            </a:r>
            <a:r>
              <a:rPr lang="en-US" baseline="0" dirty="0" smtClean="0"/>
              <a:t> van fruit en </a:t>
            </a:r>
            <a:r>
              <a:rPr lang="en-US" baseline="0" dirty="0" err="1" smtClean="0"/>
              <a:t>groente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hele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jaar</a:t>
            </a:r>
            <a:r>
              <a:rPr lang="en-US" baseline="0" dirty="0" smtClean="0"/>
              <a:t> door. (met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geisoleerde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kas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59449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38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928812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</a:t>
            </a:r>
            <a:r>
              <a:rPr lang="en-US" baseline="0" dirty="0" smtClean="0"/>
              <a:t> slot – om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vatten</a:t>
            </a:r>
            <a:r>
              <a:rPr lang="en-US" baseline="0" dirty="0" smtClean="0"/>
              <a:t>: </a:t>
            </a:r>
          </a:p>
          <a:p>
            <a:r>
              <a:rPr lang="en-US" baseline="0" dirty="0" smtClean="0"/>
              <a:t>De </a:t>
            </a:r>
            <a:r>
              <a:rPr lang="en-US" baseline="0" dirty="0" err="1" smtClean="0"/>
              <a:t>belangrijkste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duurzaamheidsproblemen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planeet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br>
              <a:rPr lang="en-US" baseline="0" dirty="0" smtClean="0"/>
            </a:br>
            <a:r>
              <a:rPr lang="en-US" baseline="0" dirty="0" err="1" smtClean="0"/>
              <a:t>gerelateerd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landgebruik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vooral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industriele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landbouw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voedselproductie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minder </a:t>
            </a:r>
            <a:r>
              <a:rPr lang="en-US" baseline="0" dirty="0" err="1" smtClean="0"/>
              <a:t>vlees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enkele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voorbeeldprojecten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wereldwijd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laten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kan.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IVN </a:t>
            </a:r>
            <a:r>
              <a:rPr lang="en-US" baseline="0" dirty="0" err="1" smtClean="0"/>
              <a:t>Duurzaamheidsgroep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begint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vandaag</a:t>
            </a:r>
            <a:r>
              <a:rPr lang="en-US" baseline="0" dirty="0" smtClean="0"/>
              <a:t> en de </a:t>
            </a:r>
            <a:r>
              <a:rPr lang="en-US" baseline="0" dirty="0" err="1" smtClean="0"/>
              <a:t>thema</a:t>
            </a:r>
            <a:r>
              <a:rPr lang="en-US" baseline="0" dirty="0" smtClean="0"/>
              <a:t> 2016 is </a:t>
            </a:r>
            <a:r>
              <a:rPr lang="en-US" baseline="0" dirty="0" err="1" smtClean="0"/>
              <a:t>Duurzaam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42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50152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Duurzaamheid</a:t>
            </a:r>
            <a:r>
              <a:rPr lang="en-US" dirty="0" smtClean="0"/>
              <a:t>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begrip</a:t>
            </a:r>
            <a:r>
              <a:rPr lang="en-US" dirty="0" smtClean="0"/>
              <a:t>, en we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vandaag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geven</a:t>
            </a:r>
            <a:r>
              <a:rPr lang="en-US" baseline="0" dirty="0" smtClean="0"/>
              <a:t> over </a:t>
            </a:r>
            <a:r>
              <a:rPr lang="en-US" baseline="0" dirty="0" err="1" smtClean="0"/>
              <a:t>verschillende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aspecten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Wat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Vandaag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gaan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focussen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kwantitatieve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aspecten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belangrijkste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knelpunten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gekoppeld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landbouw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interactief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000191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of je </a:t>
            </a:r>
            <a:r>
              <a:rPr lang="en-US" baseline="0" dirty="0" err="1" smtClean="0"/>
              <a:t>mee</a:t>
            </a:r>
            <a:r>
              <a:rPr lang="en-US" baseline="0" dirty="0" smtClean="0"/>
              <a:t> wilt </a:t>
            </a:r>
            <a:r>
              <a:rPr lang="en-US" baseline="0" dirty="0" err="1" smtClean="0"/>
              <a:t>doen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Iedereen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welkom</a:t>
            </a:r>
            <a:r>
              <a:rPr lang="en-US" baseline="0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43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604168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we de </a:t>
            </a:r>
            <a:r>
              <a:rPr lang="en-US" dirty="0" err="1" smtClean="0"/>
              <a:t>verlatene</a:t>
            </a:r>
            <a:r>
              <a:rPr lang="en-US" dirty="0" smtClean="0"/>
              <a:t> </a:t>
            </a:r>
            <a:r>
              <a:rPr lang="en-US" dirty="0" err="1" smtClean="0"/>
              <a:t>natuur</a:t>
            </a:r>
            <a:r>
              <a:rPr lang="en-US" dirty="0" smtClean="0"/>
              <a:t>-</a:t>
            </a:r>
            <a:r>
              <a:rPr lang="en-US" dirty="0" err="1" smtClean="0"/>
              <a:t>educatie</a:t>
            </a:r>
            <a:r>
              <a:rPr lang="en-US" dirty="0" smtClean="0"/>
              <a:t>-park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adopteren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44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979164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Ik</a:t>
            </a:r>
            <a:r>
              <a:rPr lang="en-US" dirty="0" smtClean="0"/>
              <a:t> ben lid van IVN,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woon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Soest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ingenieur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onderzoeker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componenten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windmolens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electrische</a:t>
            </a:r>
            <a:r>
              <a:rPr lang="en-US" baseline="0" dirty="0" smtClean="0"/>
              <a:t> auto’s. </a:t>
            </a:r>
          </a:p>
          <a:p>
            <a:r>
              <a:rPr lang="en-US" baseline="0" dirty="0" err="1" smtClean="0"/>
              <a:t>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bomen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Zweden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daarom</a:t>
            </a:r>
            <a:r>
              <a:rPr lang="en-US" baseline="0" dirty="0" smtClean="0"/>
              <a:t> de accent…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4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986605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Duurzaamheid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“hot topic” op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moment. </a:t>
            </a:r>
            <a:r>
              <a:rPr lang="en-US" baseline="0" dirty="0" err="1" smtClean="0"/>
              <a:t>Overal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iets</a:t>
            </a:r>
            <a:r>
              <a:rPr lang="en-US" baseline="0" dirty="0" smtClean="0"/>
              <a:t> over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reclame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beweringen</a:t>
            </a:r>
            <a:r>
              <a:rPr lang="en-US" baseline="0" dirty="0" smtClean="0"/>
              <a:t> over </a:t>
            </a:r>
            <a:r>
              <a:rPr lang="en-US" baseline="0" dirty="0" err="1" smtClean="0"/>
              <a:t>duurzame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producten</a:t>
            </a:r>
            <a:r>
              <a:rPr lang="en-US" baseline="0" dirty="0" smtClean="0"/>
              <a:t>.  </a:t>
            </a:r>
          </a:p>
          <a:p>
            <a:r>
              <a:rPr lang="en-US" baseline="0" dirty="0" err="1" smtClean="0"/>
              <a:t>Wie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vindt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belangrijk</a:t>
            </a:r>
            <a:r>
              <a:rPr lang="en-US" baseline="0" dirty="0" smtClean="0"/>
              <a:t>?  </a:t>
            </a:r>
          </a:p>
          <a:p>
            <a:r>
              <a:rPr lang="en-US" baseline="0" dirty="0" err="1" smtClean="0"/>
              <a:t>Mijns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inziens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gericht</a:t>
            </a:r>
            <a:r>
              <a:rPr lang="en-US" baseline="0" dirty="0" smtClean="0"/>
              <a:t> op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duurzame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beschaving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civilisatie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balans</a:t>
            </a:r>
            <a:r>
              <a:rPr lang="en-US" baseline="0" dirty="0" smtClean="0"/>
              <a:t> met de rest van de </a:t>
            </a:r>
            <a:r>
              <a:rPr lang="en-US" baseline="0" dirty="0" err="1" smtClean="0"/>
              <a:t>natuur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Het is </a:t>
            </a:r>
            <a:r>
              <a:rPr lang="en-US" baseline="0" dirty="0" err="1" smtClean="0"/>
              <a:t>soms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akelig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hierover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omdat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zoveel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vandaag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duurzaam</a:t>
            </a:r>
            <a:r>
              <a:rPr lang="en-US" baseline="0" dirty="0" smtClean="0"/>
              <a:t>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5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87123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manier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kijken</a:t>
            </a:r>
            <a:r>
              <a:rPr lang="en-US" baseline="0" dirty="0" smtClean="0"/>
              <a:t> is om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vergelijken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Het is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pruim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zakje</a:t>
            </a:r>
            <a:r>
              <a:rPr lang="en-US" baseline="0" dirty="0" smtClean="0"/>
              <a:t> chips open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trekken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Beter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fietsen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met de auto. </a:t>
            </a:r>
          </a:p>
          <a:p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hybride</a:t>
            </a:r>
            <a:r>
              <a:rPr lang="en-US" baseline="0" dirty="0" smtClean="0"/>
              <a:t> auto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diesel auto.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6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91370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Dit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waar</a:t>
            </a:r>
            <a:r>
              <a:rPr lang="en-US" baseline="0" dirty="0" smtClean="0"/>
              <a:t> maar </a:t>
            </a:r>
            <a:r>
              <a:rPr lang="en-US" baseline="0" dirty="0" err="1" smtClean="0"/>
              <a:t>vaak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ontoereikend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kleine</a:t>
            </a:r>
            <a:r>
              <a:rPr lang="en-US" baseline="0" dirty="0" smtClean="0"/>
              <a:t> auto is </a:t>
            </a:r>
            <a:r>
              <a:rPr lang="en-US" baseline="0" dirty="0" err="1" smtClean="0"/>
              <a:t>beter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auto, maar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maakt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kleine</a:t>
            </a:r>
            <a:r>
              <a:rPr lang="en-US" baseline="0" dirty="0" smtClean="0"/>
              <a:t> auto </a:t>
            </a:r>
            <a:r>
              <a:rPr lang="en-US" baseline="0" dirty="0" err="1" smtClean="0"/>
              <a:t>duurzaam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Dit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start, maar om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keuzes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hebben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kwantitatieve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duurzaamheid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7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913708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 err="1" smtClean="0"/>
              <a:t>kwantitatieve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nodig</a:t>
            </a:r>
            <a:r>
              <a:rPr lang="en-US" baseline="0" dirty="0" smtClean="0"/>
              <a:t> om </a:t>
            </a:r>
            <a:r>
              <a:rPr lang="en-US" baseline="0" dirty="0" err="1" smtClean="0"/>
              <a:t>goede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keuzes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. </a:t>
            </a:r>
          </a:p>
          <a:p>
            <a:r>
              <a:rPr lang="en-US" dirty="0" smtClean="0"/>
              <a:t>We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ons</a:t>
            </a:r>
            <a:r>
              <a:rPr lang="en-US" dirty="0" smtClean="0"/>
              <a:t> impact </a:t>
            </a:r>
            <a:r>
              <a:rPr lang="en-US" dirty="0" err="1" smtClean="0"/>
              <a:t>meten</a:t>
            </a:r>
            <a:r>
              <a:rPr lang="en-US" dirty="0" smtClean="0"/>
              <a:t> op </a:t>
            </a:r>
            <a:r>
              <a:rPr lang="en-US" dirty="0" err="1" smtClean="0"/>
              <a:t>verschillende</a:t>
            </a:r>
            <a:r>
              <a:rPr lang="en-US" dirty="0" smtClean="0"/>
              <a:t> </a:t>
            </a:r>
            <a:r>
              <a:rPr lang="en-US" dirty="0" err="1" smtClean="0"/>
              <a:t>manieren</a:t>
            </a:r>
            <a:r>
              <a:rPr lang="en-US" dirty="0" smtClean="0"/>
              <a:t>. </a:t>
            </a:r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/</a:t>
            </a:r>
            <a:r>
              <a:rPr lang="en-US" dirty="0" err="1" smtClean="0"/>
              <a:t>haar</a:t>
            </a:r>
            <a:r>
              <a:rPr lang="en-US" baseline="0" dirty="0" smtClean="0"/>
              <a:t> </a:t>
            </a:r>
            <a:r>
              <a:rPr lang="en-US" dirty="0" smtClean="0"/>
              <a:t>CO2-voetafdruk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berekend</a:t>
            </a:r>
            <a:r>
              <a:rPr lang="en-US" baseline="0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Dan </a:t>
            </a:r>
            <a:r>
              <a:rPr lang="en-US" dirty="0" err="1" smtClean="0"/>
              <a:t>kunnen</a:t>
            </a:r>
            <a:r>
              <a:rPr lang="en-US" dirty="0" smtClean="0"/>
              <a:t> we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berekenen</a:t>
            </a:r>
            <a:r>
              <a:rPr lang="en-US" dirty="0" smtClean="0"/>
              <a:t> hoe erg het is.</a:t>
            </a:r>
            <a:r>
              <a:rPr lang="en-US" baseline="0" dirty="0" smtClean="0"/>
              <a:t> Hoe erg is het met de </a:t>
            </a:r>
            <a:r>
              <a:rPr lang="en-US" baseline="0" dirty="0" err="1" smtClean="0"/>
              <a:t>wereld</a:t>
            </a:r>
            <a:r>
              <a:rPr lang="en-US" baseline="0" dirty="0" smtClean="0"/>
              <a:t>? Het </a:t>
            </a:r>
            <a:r>
              <a:rPr lang="en-US" baseline="0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mooi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vandaag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wandeling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nemen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kijkje</a:t>
            </a:r>
            <a:r>
              <a:rPr lang="en-US" baseline="0" dirty="0" smtClean="0"/>
              <a:t> op de “</a:t>
            </a:r>
            <a:r>
              <a:rPr lang="en-US" baseline="0" dirty="0" err="1" smtClean="0"/>
              <a:t>staat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planeet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8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961845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Eerst</a:t>
            </a:r>
            <a:r>
              <a:rPr lang="en-US" dirty="0" smtClean="0"/>
              <a:t> </a:t>
            </a:r>
            <a:r>
              <a:rPr lang="en-US" dirty="0" err="1" smtClean="0"/>
              <a:t>kijken</a:t>
            </a:r>
            <a:r>
              <a:rPr lang="en-US" dirty="0" smtClean="0"/>
              <a:t> we </a:t>
            </a:r>
            <a:r>
              <a:rPr lang="en-US" dirty="0" err="1" smtClean="0"/>
              <a:t>naar</a:t>
            </a:r>
            <a:r>
              <a:rPr lang="en-US" dirty="0" smtClean="0"/>
              <a:t> de </a:t>
            </a:r>
            <a:r>
              <a:rPr lang="en-US" dirty="0" err="1" smtClean="0"/>
              <a:t>planeet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inzoomen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Eemland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7E363-74C2-4112-B4C2-60D0052ED56E}" type="slidenum">
              <a:rPr lang="en-GB" sz="1000" smtClean="0"/>
              <a:t>9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747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6C5678-EE20-4FA5-88E2-6E0BD67A2E26}" type="datetime1">
              <a:rPr lang="en-US" smtClean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7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76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00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2799"/>
            <a:ext cx="4038600" cy="47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2799"/>
            <a:ext cx="4038600" cy="47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84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2799"/>
            <a:ext cx="2628000" cy="47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168" y="1162799"/>
            <a:ext cx="2628000" cy="47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sz="1400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275856" y="1162799"/>
            <a:ext cx="2628000" cy="478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sz="1400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004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2799"/>
            <a:ext cx="4038600" cy="23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sz="1400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2799"/>
            <a:ext cx="4038600" cy="23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sz="1400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3008" y="3609280"/>
            <a:ext cx="4038600" cy="23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sz="1400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4008" y="3609280"/>
            <a:ext cx="4038600" cy="23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sz="2000" dirty="0" smtClean="0"/>
            </a:lvl1pPr>
            <a:lvl2pPr>
              <a:defRPr lang="en-GB" sz="1800" dirty="0" smtClean="0"/>
            </a:lvl2pPr>
            <a:lvl3pPr>
              <a:defRPr lang="en-GB" sz="1600" dirty="0" smtClean="0"/>
            </a:lvl3pPr>
            <a:lvl4pPr>
              <a:defRPr lang="en-US" sz="1400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058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388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388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62800"/>
            <a:ext cx="4039200" cy="791741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8200" y="1162800"/>
            <a:ext cx="4039200" cy="791741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832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388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388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62800"/>
            <a:ext cx="4039200" cy="791741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8200" y="1162800"/>
            <a:ext cx="4039200" cy="791741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1508" y="2004576"/>
            <a:ext cx="403244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651360" y="2004576"/>
            <a:ext cx="403244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8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62800"/>
            <a:ext cx="5111750" cy="478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US" dirty="0" smtClean="0"/>
            </a:lvl4pPr>
            <a:lvl5pPr marL="855663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62800"/>
            <a:ext cx="3008313" cy="47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301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52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848501"/>
            <a:ext cx="4089600" cy="2617200"/>
          </a:xfrm>
        </p:spPr>
        <p:txBody>
          <a:bodyPr>
            <a:noAutofit/>
          </a:bodyPr>
          <a:lstStyle>
            <a:lvl1pPr>
              <a:defRPr sz="17000" b="1"/>
            </a:lvl1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08000" y="3554218"/>
            <a:ext cx="6026150" cy="51473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49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022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08000" y="3554218"/>
            <a:ext cx="6026150" cy="51473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848501"/>
            <a:ext cx="4089600" cy="2617200"/>
          </a:xfrm>
        </p:spPr>
        <p:txBody>
          <a:bodyPr>
            <a:noAutofit/>
          </a:bodyPr>
          <a:lstStyle>
            <a:lvl1pPr>
              <a:defRPr sz="17000" b="1"/>
            </a:lvl1pPr>
          </a:lstStyle>
          <a:p>
            <a:pPr lvl="0"/>
            <a:r>
              <a:rPr lang="en-US" dirty="0" smtClean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387507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08000" y="3554218"/>
            <a:ext cx="6026150" cy="51473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848501"/>
            <a:ext cx="4089600" cy="2617200"/>
          </a:xfrm>
        </p:spPr>
        <p:txBody>
          <a:bodyPr>
            <a:noAutofit/>
          </a:bodyPr>
          <a:lstStyle>
            <a:lvl1pPr>
              <a:defRPr sz="17000" b="1"/>
            </a:lvl1pPr>
          </a:lstStyle>
          <a:p>
            <a:pPr lvl="0"/>
            <a:r>
              <a:rPr lang="en-US" dirty="0" smtClean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7499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08000" y="3554218"/>
            <a:ext cx="6026150" cy="51473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848501"/>
            <a:ext cx="4089600" cy="2617200"/>
          </a:xfrm>
        </p:spPr>
        <p:txBody>
          <a:bodyPr>
            <a:noAutofit/>
          </a:bodyPr>
          <a:lstStyle>
            <a:lvl1pPr>
              <a:defRPr sz="17000" b="1"/>
            </a:lvl1pPr>
          </a:lstStyle>
          <a:p>
            <a:pPr lvl="0"/>
            <a:r>
              <a:rPr lang="en-US" dirty="0" smtClean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240844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8000" y="3554218"/>
            <a:ext cx="6026150" cy="51473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 set on two </a:t>
            </a:r>
            <a:r>
              <a:rPr lang="en-US" dirty="0" smtClean="0"/>
              <a:t>lines</a:t>
            </a:r>
            <a:endParaRPr lang="en-GB" dirty="0"/>
          </a:p>
        </p:txBody>
      </p:sp>
      <p:sp>
        <p:nvSpPr>
          <p:cNvPr id="5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848501"/>
            <a:ext cx="4089600" cy="2617200"/>
          </a:xfrm>
        </p:spPr>
        <p:txBody>
          <a:bodyPr>
            <a:noAutofit/>
          </a:bodyPr>
          <a:lstStyle>
            <a:lvl1pPr>
              <a:defRPr sz="17000" b="1"/>
            </a:lvl1pPr>
          </a:lstStyle>
          <a:p>
            <a:pPr lvl="0"/>
            <a:r>
              <a:rPr lang="en-US" dirty="0" smtClean="0"/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57384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3548" y="2040552"/>
            <a:ext cx="8136904" cy="2776896"/>
          </a:xfrm>
        </p:spPr>
        <p:txBody>
          <a:bodyPr/>
          <a:lstStyle>
            <a:lvl1pPr algn="l">
              <a:defRPr sz="57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Maximum of three lines in Arial 60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Line spacing 1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49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31540" y="1678915"/>
            <a:ext cx="8280920" cy="3500171"/>
          </a:xfrm>
        </p:spPr>
        <p:txBody>
          <a:bodyPr/>
          <a:lstStyle>
            <a:lvl1pPr algn="ctr">
              <a:defRPr sz="21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Stop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49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52377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90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07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Box 30"/>
          <p:cNvSpPr txBox="1">
            <a:spLocks noChangeArrowheads="1"/>
          </p:cNvSpPr>
          <p:nvPr userDrawn="1"/>
        </p:nvSpPr>
        <p:spPr bwMode="auto">
          <a:xfrm>
            <a:off x="439738" y="6584950"/>
            <a:ext cx="567866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© SKF Group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5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8722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60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1024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rgbClr val="92D050">
                <a:lumMod val="70000"/>
                <a:lumOff val="30000"/>
              </a:srgb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2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76" r:id="rId12"/>
    <p:sldLayoutId id="2147483652" r:id="rId13"/>
    <p:sldLayoutId id="2147483677" r:id="rId14"/>
    <p:sldLayoutId id="2147483670" r:id="rId15"/>
    <p:sldLayoutId id="2147483669" r:id="rId16"/>
    <p:sldLayoutId id="2147483678" r:id="rId17"/>
    <p:sldLayoutId id="2147483656" r:id="rId18"/>
    <p:sldLayoutId id="214748365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vn.n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goran@christiansson.n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eetbaarSoest.n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n.n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Werkgroep</a:t>
            </a:r>
            <a:r>
              <a:rPr lang="en-GB" dirty="0" smtClean="0"/>
              <a:t> </a:t>
            </a:r>
            <a:r>
              <a:rPr lang="en-GB" dirty="0" err="1" smtClean="0"/>
              <a:t>Duurzaamheid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IVN </a:t>
            </a:r>
            <a:r>
              <a:rPr lang="en-GB" sz="2800" dirty="0" err="1" smtClean="0"/>
              <a:t>Eemland</a:t>
            </a:r>
            <a:r>
              <a:rPr lang="en-GB" sz="2800" dirty="0" smtClean="0"/>
              <a:t> - </a:t>
            </a:r>
            <a:r>
              <a:rPr lang="en-GB" sz="2800" dirty="0" err="1" smtClean="0"/>
              <a:t>Werkgroep</a:t>
            </a:r>
            <a:r>
              <a:rPr lang="en-GB" sz="2800" dirty="0" smtClean="0"/>
              <a:t> </a:t>
            </a:r>
            <a:r>
              <a:rPr lang="en-GB" sz="2800" dirty="0" err="1" smtClean="0"/>
              <a:t>Duurzaamheid</a:t>
            </a:r>
            <a:r>
              <a:rPr lang="en-GB" sz="2800" dirty="0" smtClean="0"/>
              <a:t> </a:t>
            </a:r>
            <a:r>
              <a:rPr lang="en-GB" sz="2800" b="1" dirty="0" smtClean="0"/>
              <a:t>*</a:t>
            </a:r>
            <a:r>
              <a:rPr lang="en-GB" sz="2800" b="1" dirty="0" err="1" smtClean="0"/>
              <a:t>nieuw</a:t>
            </a:r>
            <a:r>
              <a:rPr lang="en-GB" sz="2800" b="1" dirty="0" smtClean="0"/>
              <a:t>*</a:t>
            </a: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9 </a:t>
            </a:r>
            <a:r>
              <a:rPr lang="en-GB" sz="2800" dirty="0" err="1" smtClean="0"/>
              <a:t>januari</a:t>
            </a:r>
            <a:r>
              <a:rPr lang="en-GB" sz="2800" dirty="0" smtClean="0"/>
              <a:t> 2016</a:t>
            </a:r>
          </a:p>
          <a:p>
            <a:pPr marL="0" indent="0">
              <a:buNone/>
            </a:pPr>
            <a:r>
              <a:rPr lang="en-GB" sz="2800" dirty="0" err="1" smtClean="0"/>
              <a:t>Göran</a:t>
            </a:r>
            <a:r>
              <a:rPr lang="en-GB" sz="2800" dirty="0" smtClean="0"/>
              <a:t> </a:t>
            </a:r>
            <a:r>
              <a:rPr lang="en-GB" sz="2800" dirty="0" err="1" smtClean="0"/>
              <a:t>Christiansson</a:t>
            </a:r>
            <a:endParaRPr lang="en-GB" sz="2800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8712968" cy="170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26160" y="3625279"/>
            <a:ext cx="7326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i="1" dirty="0"/>
              <a:t>Afrondende </a:t>
            </a:r>
            <a:r>
              <a:rPr lang="nl-NL" sz="1400" i="1" dirty="0" smtClean="0"/>
              <a:t>tekst </a:t>
            </a:r>
            <a:r>
              <a:rPr lang="nl-NL" sz="1400" i="1" dirty="0"/>
              <a:t>onder elke pagina van de IVN website: </a:t>
            </a:r>
            <a:r>
              <a:rPr lang="nl-NL" sz="1400" i="1" u="sng" dirty="0">
                <a:hlinkClick r:id="rId4"/>
              </a:rPr>
              <a:t>www.ivn.nl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555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Planetaire</a:t>
            </a:r>
            <a:r>
              <a:rPr lang="en-US" dirty="0" smtClean="0"/>
              <a:t> </a:t>
            </a:r>
            <a:r>
              <a:rPr lang="en-US" dirty="0" err="1"/>
              <a:t>g</a:t>
            </a:r>
            <a:r>
              <a:rPr lang="en-US" dirty="0" err="1" smtClean="0"/>
              <a:t>renzen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US" sz="2400" dirty="0" smtClean="0"/>
              <a:t>Paul </a:t>
            </a:r>
            <a:r>
              <a:rPr lang="en-US" sz="2400" dirty="0" err="1" smtClean="0"/>
              <a:t>Crutzen</a:t>
            </a:r>
            <a:r>
              <a:rPr lang="en-US" sz="2400" dirty="0" smtClean="0"/>
              <a:t>, Maarten </a:t>
            </a:r>
            <a:r>
              <a:rPr lang="en-US" sz="2400" dirty="0" err="1" smtClean="0"/>
              <a:t>Scheffer</a:t>
            </a:r>
            <a:r>
              <a:rPr lang="en-US" sz="2400" dirty="0" smtClean="0"/>
              <a:t>, Johan </a:t>
            </a:r>
            <a:r>
              <a:rPr lang="en-US" sz="2400" dirty="0" err="1" smtClean="0"/>
              <a:t>Rockstr</a:t>
            </a:r>
            <a:r>
              <a:rPr lang="sv-SE" sz="2400" dirty="0" smtClean="0"/>
              <a:t>öm et. al. 2009, </a:t>
            </a:r>
            <a:r>
              <a:rPr lang="sv-SE" sz="2400" i="1" dirty="0" smtClean="0"/>
              <a:t>Nature, </a:t>
            </a:r>
            <a:r>
              <a:rPr lang="sv-SE" sz="2400" dirty="0" smtClean="0"/>
              <a:t>”Planetary Boundaries”</a:t>
            </a:r>
          </a:p>
          <a:p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9" y="2383265"/>
            <a:ext cx="4608512" cy="439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2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Planetaire grenzen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11 Bio-fysische grenzen aan wat de aarde aan kan, als</a:t>
            </a:r>
            <a:r>
              <a:rPr lang="sv-SE" b="1" dirty="0" smtClean="0"/>
              <a:t> </a:t>
            </a:r>
            <a:r>
              <a:rPr lang="sv-SE" dirty="0" smtClean="0"/>
              <a:t>we een civilisatie in stand willen houden</a:t>
            </a:r>
          </a:p>
          <a:p>
            <a:r>
              <a:rPr lang="sv-SE" dirty="0" smtClean="0"/>
              <a:t>Meest bekende: Klimaat - CO</a:t>
            </a:r>
            <a:r>
              <a:rPr lang="sv-SE" baseline="-25000" dirty="0" smtClean="0"/>
              <a:t>2</a:t>
            </a:r>
            <a:r>
              <a:rPr lang="sv-SE" dirty="0" smtClean="0"/>
              <a:t> grens 350ppm</a:t>
            </a:r>
          </a:p>
          <a:p>
            <a:r>
              <a:rPr lang="sv-SE" dirty="0" smtClean="0"/>
              <a:t>Twee zijn nog niet gekwantificeerd, b.v. </a:t>
            </a:r>
            <a:r>
              <a:rPr lang="sv-SE" dirty="0"/>
              <a:t>g</a:t>
            </a:r>
            <a:r>
              <a:rPr lang="sv-SE" dirty="0" smtClean="0"/>
              <a:t>ifstoffen en aerosol-uitstoot.</a:t>
            </a:r>
          </a:p>
          <a:p>
            <a:r>
              <a:rPr lang="sv-SE" dirty="0" smtClean="0"/>
              <a:t>Top 4: Stikstof, fosfor, genetisch soortverlies en boskap.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8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Top 4 critische systemen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720121" cy="449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107504" y="1700808"/>
            <a:ext cx="3312368" cy="1800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 smtClean="0"/>
              <a:t>Soortverlies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-194138" y="2996952"/>
            <a:ext cx="2965938" cy="1800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 smtClean="0"/>
              <a:t>Boskap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81926" y="4653136"/>
            <a:ext cx="2965938" cy="1800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 smtClean="0"/>
              <a:t>Fosfor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496743" y="5337212"/>
            <a:ext cx="2965938" cy="18002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 smtClean="0"/>
              <a:t>Stikstof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Soortverlies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050" name="Picture 2" descr="IUC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1" y="1124744"/>
            <a:ext cx="4896544" cy="29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ulder-theo.nl/insecten/vliegenenmuggen/steenvlieg/image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000" y="4123779"/>
            <a:ext cx="3931999" cy="261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1" y="4131735"/>
            <a:ext cx="4896544" cy="253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0112" y="65973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www.mulder-theo.nl</a:t>
            </a:r>
            <a:endParaRPr lang="en-US" dirty="0"/>
          </a:p>
        </p:txBody>
      </p:sp>
      <p:pic>
        <p:nvPicPr>
          <p:cNvPr id="2056" name="Picture 8" descr="\\netdisk\Pictures\mini\2013\2013-02-12 HK and Philippines\PhotoBook\DSC0431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908335" cy="29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3440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1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Soortverlies</a:t>
            </a:r>
            <a:r>
              <a:rPr lang="en-US" dirty="0" smtClean="0"/>
              <a:t> door </a:t>
            </a:r>
            <a:r>
              <a:rPr lang="en-US" dirty="0" err="1" smtClean="0"/>
              <a:t>boskap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Soortverlies</a:t>
            </a:r>
            <a:r>
              <a:rPr lang="en-US" dirty="0" smtClean="0"/>
              <a:t> door </a:t>
            </a:r>
            <a:r>
              <a:rPr lang="en-US" dirty="0" err="1" smtClean="0"/>
              <a:t>ecotoop-verlies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-&gt; </a:t>
            </a:r>
            <a:r>
              <a:rPr lang="en-US" dirty="0" err="1" smtClean="0"/>
              <a:t>boskap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landbouw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-&gt; prairie-</a:t>
            </a:r>
            <a:r>
              <a:rPr lang="en-US" dirty="0" err="1" smtClean="0"/>
              <a:t>verlies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landbouw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F29293AB-9AE5-4A3A-8BD1-7FB6AD59B413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3074" name="Picture 2" descr="http://mw2.google.com/mw-panoramio/photos/medium/141601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3706383" cy="277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5/54/2005-09_Bia%C5%82owieski_Park_Narodowy_2.jpg/250px-2005-09_Bia%C5%82owieski_Park_Narodowy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13" y="3501008"/>
            <a:ext cx="3696523" cy="277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139952" y="4149080"/>
            <a:ext cx="792088" cy="108012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45716" y="6320353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wikipedia.org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6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Boskap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bodem-uitputting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Ploegen</a:t>
            </a:r>
            <a:r>
              <a:rPr lang="en-US" dirty="0" smtClean="0"/>
              <a:t>, </a:t>
            </a:r>
            <a:r>
              <a:rPr lang="en-US" dirty="0" err="1" smtClean="0"/>
              <a:t>een-jarige</a:t>
            </a:r>
            <a:r>
              <a:rPr lang="en-US" dirty="0" smtClean="0"/>
              <a:t> </a:t>
            </a:r>
            <a:r>
              <a:rPr lang="en-US" dirty="0" err="1" smtClean="0"/>
              <a:t>gewassen</a:t>
            </a:r>
            <a:r>
              <a:rPr lang="en-US" dirty="0" smtClean="0"/>
              <a:t>, ‘</a:t>
            </a:r>
            <a:r>
              <a:rPr lang="en-US" dirty="0" err="1" smtClean="0"/>
              <a:t>zwarte</a:t>
            </a:r>
            <a:r>
              <a:rPr lang="en-US" dirty="0" smtClean="0"/>
              <a:t> </a:t>
            </a:r>
            <a:r>
              <a:rPr lang="en-US" dirty="0" err="1" smtClean="0"/>
              <a:t>aarde</a:t>
            </a:r>
            <a:r>
              <a:rPr lang="en-US" dirty="0" smtClean="0"/>
              <a:t>’ </a:t>
            </a:r>
          </a:p>
          <a:p>
            <a:r>
              <a:rPr lang="en-US" dirty="0" err="1" smtClean="0"/>
              <a:t>Erosie</a:t>
            </a:r>
            <a:r>
              <a:rPr lang="en-US" dirty="0" smtClean="0"/>
              <a:t> door </a:t>
            </a:r>
            <a:r>
              <a:rPr lang="en-US" dirty="0" err="1" smtClean="0"/>
              <a:t>regen</a:t>
            </a:r>
            <a:r>
              <a:rPr lang="en-US" dirty="0" smtClean="0"/>
              <a:t> en wind </a:t>
            </a:r>
            <a:br>
              <a:rPr lang="en-US" dirty="0" smtClean="0"/>
            </a:br>
            <a:r>
              <a:rPr lang="en-US" dirty="0" smtClean="0"/>
              <a:t>=&gt;  </a:t>
            </a:r>
            <a:r>
              <a:rPr lang="en-US" dirty="0" err="1" smtClean="0"/>
              <a:t>verarming</a:t>
            </a:r>
            <a:r>
              <a:rPr lang="en-US" dirty="0" smtClean="0"/>
              <a:t> van de </a:t>
            </a:r>
            <a:r>
              <a:rPr lang="en-US" dirty="0" err="1" smtClean="0"/>
              <a:t>bodem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026" name="Picture 2" descr="erosi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79869"/>
            <a:ext cx="5832648" cy="33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45716" y="6320353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</a:t>
            </a:r>
            <a:r>
              <a:rPr lang="en-US" sz="1200" dirty="0" smtClean="0"/>
              <a:t>overmaas.nl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04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Boskap</a:t>
            </a:r>
            <a:r>
              <a:rPr lang="en-US" dirty="0" smtClean="0"/>
              <a:t>: </a:t>
            </a:r>
            <a:r>
              <a:rPr lang="en-US" dirty="0" err="1" smtClean="0"/>
              <a:t>bodem-uitputting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Klassiek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dirty="0" smtClean="0"/>
              <a:t>” Palmyra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2050" name="Picture 2" descr="http://cdn.c.photoshelter.com/img-get2/I0000QF7EfKb4Jw0/fit=1000x750/Palmyra-Syri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5610225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32040" y="6012937"/>
            <a:ext cx="3684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Picture: deidresorensen.photoshelter.com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67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Boskap</a:t>
            </a:r>
            <a:r>
              <a:rPr lang="en-US" dirty="0" smtClean="0"/>
              <a:t>: </a:t>
            </a:r>
            <a:r>
              <a:rPr lang="en-US" dirty="0" err="1" smtClean="0"/>
              <a:t>bodem-uitputting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Limburg: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3074" name="Picture 2" descr="http://www.kasteelhoeveputh.nl/kind/plaatjes/boerderij/eros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197572"/>
            <a:ext cx="575786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34734" y="6181529"/>
            <a:ext cx="3407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Picture: www.kasteelhoeveputh.nl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Boskap</a:t>
            </a:r>
            <a:r>
              <a:rPr lang="en-US" dirty="0" smtClean="0"/>
              <a:t>: </a:t>
            </a:r>
            <a:r>
              <a:rPr lang="en-US" dirty="0" err="1" smtClean="0"/>
              <a:t>bodem-uitputting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Europa:</a:t>
            </a:r>
            <a:br>
              <a:rPr lang="en-US" dirty="0" smtClean="0"/>
            </a:br>
            <a:r>
              <a:rPr lang="en-US" dirty="0" smtClean="0"/>
              <a:t>1-20 ton/ha/</a:t>
            </a:r>
            <a:r>
              <a:rPr lang="en-US" dirty="0" err="1" smtClean="0"/>
              <a:t>jaar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4098" name="Picture 2" descr="http://ec.europa.eu/eurostat/statistics-explained/images/thumb/9/9a/Mean_soil_erosion_rates_at_NUTS_3_level_for_arable_lands_%28tonnes_per_ha_per_year%29%2C_2010%2C_EU-28.png/350px-Mean_soil_erosion_rates_at_NUTS_3_level_for_arable_lands_%28tonnes_per_ha_per_year%29%2C_2010%2C_EU-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29858"/>
            <a:ext cx="4313438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76056" y="6488668"/>
            <a:ext cx="2739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Picture: ec.europa.eu/</a:t>
            </a:r>
            <a:r>
              <a:rPr lang="en-US" sz="1600" dirty="0" err="1" smtClean="0"/>
              <a:t>eurostat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629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Kennismaking</a:t>
            </a:r>
            <a:r>
              <a:rPr lang="en-US" dirty="0" smtClean="0"/>
              <a:t>: </a:t>
            </a:r>
            <a:r>
              <a:rPr lang="en-US" dirty="0" err="1"/>
              <a:t>W</a:t>
            </a:r>
            <a:r>
              <a:rPr lang="en-US" dirty="0" err="1" smtClean="0"/>
              <a:t>erkgroep</a:t>
            </a:r>
            <a:r>
              <a:rPr lang="en-US" dirty="0" smtClean="0"/>
              <a:t> </a:t>
            </a:r>
            <a:r>
              <a:rPr lang="en-US" dirty="0" err="1" smtClean="0"/>
              <a:t>Duurzaamheid</a:t>
            </a:r>
            <a:endParaRPr lang="en-US" dirty="0" smtClean="0"/>
          </a:p>
          <a:p>
            <a:r>
              <a:rPr lang="en-US" dirty="0" smtClean="0"/>
              <a:t>Contact: 		G</a:t>
            </a:r>
            <a:r>
              <a:rPr lang="sv-SE" dirty="0" smtClean="0"/>
              <a:t>öran Christiansson</a:t>
            </a:r>
          </a:p>
          <a:p>
            <a:r>
              <a:rPr lang="sv-SE" dirty="0" smtClean="0"/>
              <a:t>Overzicht: 	Wetenschap en duurzaamheid</a:t>
            </a:r>
          </a:p>
          <a:p>
            <a:pPr marL="0" indent="0">
              <a:buNone/>
            </a:pPr>
            <a:r>
              <a:rPr lang="sv-SE" dirty="0" smtClean="0"/>
              <a:t>			Activiteiten van de werkgroep</a:t>
            </a:r>
          </a:p>
          <a:p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i="1" dirty="0" smtClean="0"/>
              <a:t>- Kom graag voor een praatje na de presentatie!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3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Regen</a:t>
            </a:r>
            <a:r>
              <a:rPr lang="en-US" dirty="0" smtClean="0"/>
              <a:t>/</a:t>
            </a:r>
            <a:r>
              <a:rPr lang="en-US" dirty="0" err="1"/>
              <a:t>e</a:t>
            </a:r>
            <a:r>
              <a:rPr lang="en-US" dirty="0" err="1" smtClean="0"/>
              <a:t>rosie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grond</a:t>
            </a:r>
            <a:r>
              <a:rPr lang="en-US" dirty="0" smtClean="0"/>
              <a:t> </a:t>
            </a:r>
            <a:r>
              <a:rPr lang="en-US" dirty="0" err="1" smtClean="0"/>
              <a:t>komt</a:t>
            </a:r>
            <a:r>
              <a:rPr lang="en-US" dirty="0" smtClean="0"/>
              <a:t> op de </a:t>
            </a:r>
            <a:r>
              <a:rPr lang="en-US" dirty="0" err="1" smtClean="0"/>
              <a:t>verkeerde</a:t>
            </a:r>
            <a:r>
              <a:rPr lang="en-US" dirty="0" smtClean="0"/>
              <a:t> </a:t>
            </a:r>
            <a:r>
              <a:rPr lang="en-US" dirty="0" err="1" smtClean="0"/>
              <a:t>plek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York, </a:t>
            </a:r>
            <a:r>
              <a:rPr lang="en-US" dirty="0" err="1" smtClean="0"/>
              <a:t>Engeland</a:t>
            </a:r>
            <a:r>
              <a:rPr lang="en-US" dirty="0" smtClean="0"/>
              <a:t>, 27 </a:t>
            </a:r>
            <a:r>
              <a:rPr lang="en-US" dirty="0" err="1" smtClean="0"/>
              <a:t>december</a:t>
            </a:r>
            <a:r>
              <a:rPr lang="en-US" dirty="0" smtClean="0"/>
              <a:t> 2015, </a:t>
            </a:r>
            <a:br>
              <a:rPr lang="en-US" dirty="0" smtClean="0"/>
            </a:br>
            <a:r>
              <a:rPr lang="en-US" dirty="0" smtClean="0"/>
              <a:t>Daily Telegraph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122" name="Picture 2" descr="http://i.telegraph.co.uk/multimedia/archive/03536/FLOOD_PORTAL_SWNS_353601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905500" cy="368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Fosfor</a:t>
            </a:r>
            <a:r>
              <a:rPr lang="en-US" dirty="0" smtClean="0"/>
              <a:t> &amp; </a:t>
            </a:r>
            <a:r>
              <a:rPr lang="en-US" dirty="0" err="1"/>
              <a:t>s</a:t>
            </a:r>
            <a:r>
              <a:rPr lang="en-US" dirty="0" err="1" smtClean="0"/>
              <a:t>tikstof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Probleem</a:t>
            </a:r>
            <a:r>
              <a:rPr lang="en-US" dirty="0" smtClean="0"/>
              <a:t>: de </a:t>
            </a:r>
            <a:r>
              <a:rPr lang="en-US" dirty="0" err="1" smtClean="0"/>
              <a:t>mens</a:t>
            </a:r>
            <a:r>
              <a:rPr lang="en-US" dirty="0" smtClean="0"/>
              <a:t> </a:t>
            </a:r>
            <a:r>
              <a:rPr lang="en-US" dirty="0" err="1" smtClean="0"/>
              <a:t>maakt</a:t>
            </a:r>
            <a:r>
              <a:rPr lang="en-US" dirty="0" smtClean="0"/>
              <a:t> </a:t>
            </a:r>
            <a:r>
              <a:rPr lang="en-US" dirty="0" err="1" smtClean="0"/>
              <a:t>globaal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fosfor</a:t>
            </a:r>
            <a:r>
              <a:rPr lang="en-US" dirty="0" smtClean="0"/>
              <a:t> en </a:t>
            </a:r>
            <a:r>
              <a:rPr lang="en-US" dirty="0" err="1" smtClean="0"/>
              <a:t>stikstof</a:t>
            </a:r>
            <a:r>
              <a:rPr lang="en-US" dirty="0" smtClean="0"/>
              <a:t> </a:t>
            </a:r>
            <a:r>
              <a:rPr lang="en-US" dirty="0" err="1" smtClean="0"/>
              <a:t>vrij</a:t>
            </a:r>
            <a:r>
              <a:rPr lang="en-US" dirty="0" smtClean="0"/>
              <a:t> in het </a:t>
            </a:r>
            <a:r>
              <a:rPr lang="en-US" dirty="0" err="1" smtClean="0"/>
              <a:t>oppervlaktewater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 smtClean="0"/>
              <a:t>Kunstmest</a:t>
            </a:r>
            <a:r>
              <a:rPr lang="en-US" dirty="0" smtClean="0"/>
              <a:t> -&gt; </a:t>
            </a:r>
            <a:r>
              <a:rPr lang="en-US" dirty="0" err="1"/>
              <a:t>l</a:t>
            </a:r>
            <a:r>
              <a:rPr lang="en-US" dirty="0" err="1" smtClean="0"/>
              <a:t>andbouw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4098" name="Picture 2" descr="http://www.worldwatch-europe.org/sites/default/files/kv%C3%A6lstof_Science%20AA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999828"/>
            <a:ext cx="6840760" cy="340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36096" y="6473578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www.worldwatch-europe.org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4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Globaal</a:t>
            </a:r>
            <a:r>
              <a:rPr lang="en-US" dirty="0" smtClean="0"/>
              <a:t> </a:t>
            </a:r>
            <a:r>
              <a:rPr lang="en-US" dirty="0" err="1" smtClean="0"/>
              <a:t>probleem</a:t>
            </a:r>
            <a:r>
              <a:rPr lang="en-US" dirty="0" smtClean="0"/>
              <a:t>:  </a:t>
            </a:r>
            <a:br>
              <a:rPr lang="en-US" dirty="0" smtClean="0"/>
            </a:br>
            <a:r>
              <a:rPr lang="en-US" dirty="0" err="1" smtClean="0"/>
              <a:t>Industri</a:t>
            </a:r>
            <a:r>
              <a:rPr lang="sv-SE" dirty="0"/>
              <a:t>ë</a:t>
            </a:r>
            <a:r>
              <a:rPr lang="en-US" dirty="0" smtClean="0"/>
              <a:t>le </a:t>
            </a:r>
            <a:r>
              <a:rPr lang="en-US" dirty="0" err="1"/>
              <a:t>l</a:t>
            </a:r>
            <a:r>
              <a:rPr lang="en-US" dirty="0" err="1" smtClean="0"/>
              <a:t>andbouw</a:t>
            </a:r>
            <a:r>
              <a:rPr lang="en-US" dirty="0" smtClean="0"/>
              <a:t> &amp; </a:t>
            </a:r>
            <a:r>
              <a:rPr lang="en-US" dirty="0" err="1"/>
              <a:t>v</a:t>
            </a:r>
            <a:r>
              <a:rPr lang="en-US" dirty="0" err="1" smtClean="0"/>
              <a:t>eeteelt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Onze</a:t>
            </a:r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uidige</a:t>
            </a:r>
            <a:r>
              <a:rPr lang="en-US" dirty="0" smtClean="0"/>
              <a:t> </a:t>
            </a:r>
            <a:r>
              <a:rPr lang="en-US" dirty="0" err="1" smtClean="0"/>
              <a:t>voedselproductie-systeem</a:t>
            </a:r>
            <a:r>
              <a:rPr lang="en-US" dirty="0" smtClean="0"/>
              <a:t> </a:t>
            </a:r>
            <a:r>
              <a:rPr lang="en-US" dirty="0" err="1" smtClean="0"/>
              <a:t>maakt</a:t>
            </a:r>
            <a:r>
              <a:rPr lang="en-US" dirty="0" smtClean="0"/>
              <a:t> de </a:t>
            </a:r>
            <a:r>
              <a:rPr lang="en-US" dirty="0" err="1" smtClean="0"/>
              <a:t>planeet</a:t>
            </a:r>
            <a:r>
              <a:rPr lang="en-US" dirty="0" smtClean="0"/>
              <a:t> </a:t>
            </a:r>
            <a:r>
              <a:rPr lang="en-US" dirty="0" err="1" smtClean="0"/>
              <a:t>kapot</a:t>
            </a:r>
            <a:endParaRPr lang="en-US" dirty="0" smtClean="0"/>
          </a:p>
          <a:p>
            <a:r>
              <a:rPr lang="en-US" dirty="0" smtClean="0"/>
              <a:t>Land-</a:t>
            </a:r>
            <a:r>
              <a:rPr lang="en-US" dirty="0" err="1" smtClean="0"/>
              <a:t>voetafdruk</a:t>
            </a:r>
            <a:r>
              <a:rPr lang="en-US" dirty="0" smtClean="0"/>
              <a:t> is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gesneuvelde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natuur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124" name="Picture 4" descr="http://4.bp.blogspot.com/-wdgy5sk7VPE/U1TPYXQcThI/AAAAAAAAD-0/zPiDo7jPU-k/s1600/topsoil-and-carbon-dioxid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3284984"/>
            <a:ext cx="3024336" cy="300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36096" y="6473578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</a:t>
            </a:r>
            <a:r>
              <a:rPr lang="en-US" sz="1200" dirty="0"/>
              <a:t>www.regeneratinggrassland.com</a:t>
            </a:r>
          </a:p>
        </p:txBody>
      </p:sp>
    </p:spTree>
    <p:extLst>
      <p:ext uri="{BB962C8B-B14F-4D97-AF65-F5344CB8AC3E}">
        <p14:creationId xmlns:p14="http://schemas.microsoft.com/office/powerpoint/2010/main" val="17841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Nederland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Kwantitatieve</a:t>
            </a:r>
            <a:r>
              <a:rPr lang="en-US" dirty="0" smtClean="0"/>
              <a:t> </a:t>
            </a:r>
            <a:r>
              <a:rPr lang="en-US" dirty="0" err="1" smtClean="0"/>
              <a:t>analyse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“Compendium </a:t>
            </a:r>
            <a:r>
              <a:rPr lang="en-US" dirty="0" err="1" smtClean="0"/>
              <a:t>voor</a:t>
            </a:r>
            <a:r>
              <a:rPr lang="en-US" dirty="0" smtClean="0"/>
              <a:t> de </a:t>
            </a:r>
            <a:r>
              <a:rPr lang="en-US" dirty="0" err="1"/>
              <a:t>l</a:t>
            </a:r>
            <a:r>
              <a:rPr lang="en-US" dirty="0" err="1" smtClean="0"/>
              <a:t>eefomgeving</a:t>
            </a:r>
            <a:r>
              <a:rPr lang="en-US" dirty="0" smtClean="0"/>
              <a:t>” </a:t>
            </a:r>
            <a:br>
              <a:rPr lang="en-US" dirty="0" smtClean="0"/>
            </a:br>
            <a:r>
              <a:rPr lang="en-US" dirty="0" smtClean="0"/>
              <a:t>– land-</a:t>
            </a:r>
            <a:r>
              <a:rPr lang="en-US" dirty="0" err="1" smtClean="0"/>
              <a:t>voetafdruk</a:t>
            </a:r>
            <a:r>
              <a:rPr lang="en-US" dirty="0" smtClean="0"/>
              <a:t>: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291377"/>
            <a:ext cx="4824536" cy="342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6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5" y="-27384"/>
            <a:ext cx="9120165" cy="646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1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19" y="620688"/>
            <a:ext cx="852106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Brace 5"/>
          <p:cNvSpPr/>
          <p:nvPr/>
        </p:nvSpPr>
        <p:spPr>
          <a:xfrm>
            <a:off x="5724128" y="3212976"/>
            <a:ext cx="504056" cy="18002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28184" y="3392996"/>
            <a:ext cx="2808312" cy="132343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Vlees</a:t>
            </a:r>
            <a:r>
              <a:rPr lang="en-US" sz="4000" dirty="0" smtClean="0"/>
              <a:t> en </a:t>
            </a:r>
            <a:r>
              <a:rPr lang="en-US" sz="4000" dirty="0" err="1" smtClean="0"/>
              <a:t>zuivel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Eemland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 smtClean="0"/>
              <a:t>onze</a:t>
            </a:r>
            <a:r>
              <a:rPr lang="en-US" dirty="0" smtClean="0"/>
              <a:t> impact op de </a:t>
            </a:r>
            <a:r>
              <a:rPr lang="en-US" dirty="0" err="1" smtClean="0"/>
              <a:t>wereld</a:t>
            </a:r>
            <a:r>
              <a:rPr lang="en-US" dirty="0" smtClean="0"/>
              <a:t> </a:t>
            </a:r>
            <a:r>
              <a:rPr lang="en-US" dirty="0" err="1" smtClean="0"/>
              <a:t>vandaag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 smtClean="0"/>
              <a:t>Populatie</a:t>
            </a:r>
            <a:r>
              <a:rPr lang="en-US" dirty="0" smtClean="0"/>
              <a:t>: 		95.000</a:t>
            </a:r>
          </a:p>
          <a:p>
            <a:r>
              <a:rPr lang="en-US" dirty="0" err="1" smtClean="0"/>
              <a:t>Besteedbaar</a:t>
            </a:r>
            <a:r>
              <a:rPr lang="en-US" dirty="0" smtClean="0"/>
              <a:t> </a:t>
            </a:r>
            <a:r>
              <a:rPr lang="en-US" dirty="0" err="1" smtClean="0"/>
              <a:t>inkomen</a:t>
            </a:r>
            <a:r>
              <a:rPr lang="en-US" dirty="0" smtClean="0"/>
              <a:t>: </a:t>
            </a:r>
            <a:r>
              <a:rPr lang="en-US" dirty="0" err="1" smtClean="0"/>
              <a:t>hoog</a:t>
            </a:r>
            <a:endParaRPr lang="en-US" dirty="0" smtClean="0"/>
          </a:p>
          <a:p>
            <a:r>
              <a:rPr lang="en-US" dirty="0" err="1" smtClean="0"/>
              <a:t>Oppervlakte</a:t>
            </a:r>
            <a:r>
              <a:rPr lang="en-US" dirty="0" smtClean="0"/>
              <a:t>: 		150 km</a:t>
            </a:r>
            <a:r>
              <a:rPr lang="en-US" baseline="30000" dirty="0" smtClean="0"/>
              <a:t>2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130" y="2194667"/>
            <a:ext cx="2952328" cy="42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8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Mogelijkheden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consumptie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sv-SE" dirty="0" smtClean="0"/>
              <a:t>			</a:t>
            </a:r>
            <a:r>
              <a:rPr lang="sv-SE" dirty="0" smtClean="0"/>
              <a:t>    é</a:t>
            </a:r>
            <a:r>
              <a:rPr lang="en-US" dirty="0" smtClean="0"/>
              <a:t>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			</a:t>
            </a:r>
            <a:r>
              <a:rPr lang="en-US" dirty="0" err="1"/>
              <a:t>a</a:t>
            </a:r>
            <a:r>
              <a:rPr lang="en-US" dirty="0" err="1" smtClean="0"/>
              <a:t>ndere</a:t>
            </a:r>
            <a:r>
              <a:rPr lang="en-US" dirty="0" smtClean="0"/>
              <a:t> </a:t>
            </a:r>
            <a:r>
              <a:rPr lang="en-US" dirty="0" err="1" smtClean="0"/>
              <a:t>productie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104964"/>
            <a:ext cx="2748334" cy="351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www.oggi.nl/assets/images/galleryPreview/b00e52c66a97bec16957e2857cbe1f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51" y="1772816"/>
            <a:ext cx="44404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0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mtClean="0"/>
              <a:t>Andere consumptie – duurzaam eten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r>
              <a:rPr lang="sv-SE" b="1" dirty="0" smtClean="0"/>
              <a:t>Veel minder vlees </a:t>
            </a:r>
            <a:r>
              <a:rPr lang="sv-SE" dirty="0" smtClean="0"/>
              <a:t>	– minder land (natuur) nodig</a:t>
            </a:r>
          </a:p>
          <a:p>
            <a:r>
              <a:rPr lang="sv-SE" b="1" dirty="0" smtClean="0"/>
              <a:t>Biologisch eten	</a:t>
            </a:r>
            <a:r>
              <a:rPr lang="en-US" dirty="0" smtClean="0"/>
              <a:t>– </a:t>
            </a:r>
            <a:r>
              <a:rPr lang="en-US" dirty="0" err="1" smtClean="0"/>
              <a:t>veel</a:t>
            </a:r>
            <a:r>
              <a:rPr lang="en-US" dirty="0" smtClean="0"/>
              <a:t> minder </a:t>
            </a:r>
            <a:r>
              <a:rPr lang="en-US" dirty="0" err="1" smtClean="0"/>
              <a:t>stikstof</a:t>
            </a:r>
            <a:r>
              <a:rPr lang="en-US" dirty="0" smtClean="0"/>
              <a:t> &amp; </a:t>
            </a:r>
            <a:r>
              <a:rPr lang="en-US" dirty="0" err="1" smtClean="0"/>
              <a:t>fosfor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				   (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kunstmest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Boom-</a:t>
            </a:r>
            <a:r>
              <a:rPr lang="en-US" b="1" dirty="0" err="1" smtClean="0"/>
              <a:t>vruchten</a:t>
            </a:r>
            <a:r>
              <a:rPr lang="en-US" dirty="0" smtClean="0"/>
              <a:t> 	</a:t>
            </a:r>
            <a:r>
              <a:rPr lang="sv-SE" dirty="0" smtClean="0"/>
              <a:t>–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noten</a:t>
            </a:r>
            <a:r>
              <a:rPr lang="en-US" dirty="0" smtClean="0"/>
              <a:t>, fruit, </a:t>
            </a:r>
            <a:r>
              <a:rPr lang="en-US" dirty="0" err="1" smtClean="0"/>
              <a:t>blad</a:t>
            </a:r>
            <a:r>
              <a:rPr lang="en-US" dirty="0" smtClean="0"/>
              <a:t> </a:t>
            </a:r>
          </a:p>
          <a:p>
            <a:r>
              <a:rPr lang="sv-SE" b="1" dirty="0" smtClean="0"/>
              <a:t>Lokaal voedsel</a:t>
            </a:r>
            <a:r>
              <a:rPr lang="sv-SE" dirty="0" smtClean="0"/>
              <a:t> 	– geen boskap elders</a:t>
            </a:r>
          </a:p>
          <a:p>
            <a:pPr marL="0" indent="0">
              <a:buNone/>
            </a:pPr>
            <a:endParaRPr lang="sv-S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3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Andere productie – duurzaam boeren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”Agro-ecology” – </a:t>
            </a:r>
            <a:r>
              <a:rPr lang="sv-SE" dirty="0" smtClean="0"/>
              <a:t>Pablo </a:t>
            </a:r>
            <a:r>
              <a:rPr lang="sv-SE" dirty="0" smtClean="0"/>
              <a:t>Tittonell, Wageningen </a:t>
            </a:r>
            <a:r>
              <a:rPr lang="sv-SE" dirty="0" smtClean="0"/>
              <a:t>Universiteit, nu Argentina</a:t>
            </a:r>
            <a:endParaRPr lang="sv-SE" dirty="0" smtClean="0"/>
          </a:p>
          <a:p>
            <a:r>
              <a:rPr lang="sv-SE" dirty="0" smtClean="0"/>
              <a:t>Bodem-verbetering in plaats van verarming </a:t>
            </a:r>
          </a:p>
          <a:p>
            <a:r>
              <a:rPr lang="sv-SE" dirty="0" smtClean="0"/>
              <a:t>”Herstellende landbouw”, Mark Shepard </a:t>
            </a:r>
            <a:br>
              <a:rPr lang="sv-SE" dirty="0" smtClean="0"/>
            </a:br>
            <a:r>
              <a:rPr lang="sv-SE" dirty="0" smtClean="0"/>
              <a:t>(was in Nederland in november –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”</a:t>
            </a:r>
            <a:r>
              <a:rPr lang="sv-SE" dirty="0" smtClean="0"/>
              <a:t>van Akker naar Bos”-congres in </a:t>
            </a:r>
            <a:r>
              <a:rPr lang="sv-SE" dirty="0" smtClean="0"/>
              <a:t>Arnhem)</a:t>
            </a:r>
            <a:endParaRPr lang="sv-S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3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Kennismaking</a:t>
            </a:r>
            <a:endParaRPr lang="en-US" dirty="0" smtClean="0"/>
          </a:p>
          <a:p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 smtClean="0"/>
              <a:t>duurzaamheid</a:t>
            </a:r>
            <a:r>
              <a:rPr lang="en-US" dirty="0" smtClean="0"/>
              <a:t>? </a:t>
            </a:r>
          </a:p>
          <a:p>
            <a:r>
              <a:rPr lang="en-US" dirty="0" err="1" smtClean="0"/>
              <a:t>Duurzaamheid</a:t>
            </a:r>
            <a:r>
              <a:rPr lang="en-US" dirty="0" smtClean="0"/>
              <a:t>: </a:t>
            </a:r>
            <a:r>
              <a:rPr lang="en-US" dirty="0" err="1" smtClean="0"/>
              <a:t>Planeet</a:t>
            </a:r>
            <a:r>
              <a:rPr lang="en-US" dirty="0" smtClean="0"/>
              <a:t> -&gt; Nederland -&gt; </a:t>
            </a:r>
            <a:r>
              <a:rPr lang="en-US" dirty="0" err="1" smtClean="0"/>
              <a:t>Eemland</a:t>
            </a:r>
            <a:endParaRPr lang="en-US" dirty="0" smtClean="0"/>
          </a:p>
          <a:p>
            <a:r>
              <a:rPr lang="en-US" dirty="0" err="1" smtClean="0"/>
              <a:t>Landvoetafdruk</a:t>
            </a:r>
            <a:r>
              <a:rPr lang="en-US" dirty="0" smtClean="0"/>
              <a:t>, </a:t>
            </a:r>
            <a:r>
              <a:rPr lang="en-US" dirty="0" err="1" smtClean="0"/>
              <a:t>stikstof</a:t>
            </a:r>
            <a:r>
              <a:rPr lang="en-US" dirty="0" smtClean="0"/>
              <a:t>, </a:t>
            </a:r>
            <a:r>
              <a:rPr lang="en-US" dirty="0" err="1" smtClean="0"/>
              <a:t>fosfor</a:t>
            </a:r>
            <a:r>
              <a:rPr lang="en-US" dirty="0" smtClean="0"/>
              <a:t>, </a:t>
            </a:r>
            <a:r>
              <a:rPr lang="en-US" dirty="0" err="1" smtClean="0"/>
              <a:t>biodiversiteit</a:t>
            </a:r>
            <a:r>
              <a:rPr lang="en-US" dirty="0" smtClean="0"/>
              <a:t>, CO</a:t>
            </a:r>
            <a:r>
              <a:rPr lang="en-US" baseline="-25000" dirty="0" smtClean="0"/>
              <a:t>2</a:t>
            </a:r>
          </a:p>
          <a:p>
            <a:r>
              <a:rPr lang="en-US" dirty="0" err="1" smtClean="0"/>
              <a:t>Duurzaam</a:t>
            </a:r>
            <a:r>
              <a:rPr lang="en-US" dirty="0" smtClean="0"/>
              <a:t> </a:t>
            </a:r>
            <a:r>
              <a:rPr lang="en-US" dirty="0" err="1" smtClean="0"/>
              <a:t>eten</a:t>
            </a:r>
            <a:r>
              <a:rPr lang="en-US" dirty="0" smtClean="0"/>
              <a:t> – </a:t>
            </a:r>
            <a:r>
              <a:rPr lang="en-US" dirty="0" err="1" smtClean="0"/>
              <a:t>mogelijkheden</a:t>
            </a:r>
            <a:endParaRPr lang="en-US" dirty="0" smtClean="0"/>
          </a:p>
          <a:p>
            <a:r>
              <a:rPr lang="en-US" dirty="0" err="1" smtClean="0"/>
              <a:t>Activiteiten</a:t>
            </a:r>
            <a:r>
              <a:rPr lang="en-US" dirty="0" smtClean="0"/>
              <a:t> 2016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Bonus: </a:t>
            </a:r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/>
              <a:t>n</a:t>
            </a:r>
            <a:r>
              <a:rPr lang="en-US" dirty="0" err="1" smtClean="0"/>
              <a:t>atuur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509120"/>
            <a:ext cx="2808312" cy="22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08304" y="6581001"/>
            <a:ext cx="2482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kevinvanaelst.com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1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Voedselbos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Ketelbroek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Nijmegen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598" y="188640"/>
            <a:ext cx="6179149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2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Voedselbos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Ketelbroek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Nijmegen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Boer:</a:t>
            </a:r>
            <a:br>
              <a:rPr lang="en-US" dirty="0" smtClean="0"/>
            </a:br>
            <a:r>
              <a:rPr lang="en-US" dirty="0" err="1" smtClean="0"/>
              <a:t>Wouter</a:t>
            </a:r>
            <a:r>
              <a:rPr lang="en-US" dirty="0"/>
              <a:t> </a:t>
            </a:r>
            <a:r>
              <a:rPr lang="en-US" dirty="0" smtClean="0"/>
              <a:t>van Eck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5616624" cy="642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7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Voedselbos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Haarzuilens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(in </a:t>
            </a:r>
            <a:r>
              <a:rPr lang="en-US" dirty="0" err="1" smtClean="0"/>
              <a:t>aanplant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Boeren</a:t>
            </a:r>
            <a:r>
              <a:rPr lang="en-US" dirty="0" smtClean="0"/>
              <a:t>: </a:t>
            </a:r>
          </a:p>
          <a:p>
            <a:pPr marL="0" indent="0">
              <a:buNone/>
            </a:pPr>
            <a:r>
              <a:rPr lang="en-US" dirty="0" smtClean="0"/>
              <a:t>Jan &amp; Maarten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6690" y="188640"/>
            <a:ext cx="5493634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9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err="1" smtClean="0"/>
              <a:t>Bomen</a:t>
            </a:r>
            <a:r>
              <a:rPr lang="en-US" i="1" dirty="0" smtClean="0"/>
              <a:t> </a:t>
            </a:r>
            <a:r>
              <a:rPr lang="en-US" i="1" dirty="0" err="1" smtClean="0"/>
              <a:t>planten</a:t>
            </a:r>
            <a:r>
              <a:rPr lang="en-US" i="1" dirty="0" smtClean="0"/>
              <a:t> in </a:t>
            </a:r>
            <a:r>
              <a:rPr lang="en-US" i="1" dirty="0" err="1" smtClean="0"/>
              <a:t>Voedselbos</a:t>
            </a:r>
            <a:r>
              <a:rPr lang="en-US" i="1" dirty="0" smtClean="0"/>
              <a:t> </a:t>
            </a:r>
            <a:r>
              <a:rPr lang="en-US" i="1" dirty="0" err="1" smtClean="0"/>
              <a:t>Haarzuilens</a:t>
            </a:r>
            <a:r>
              <a:rPr lang="en-US" i="1" dirty="0" smtClean="0"/>
              <a:t>, 2015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008660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324469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Eetbare</a:t>
            </a:r>
            <a:r>
              <a:rPr lang="en-US" dirty="0" smtClean="0"/>
              <a:t> </a:t>
            </a:r>
            <a:r>
              <a:rPr lang="en-US" dirty="0" err="1" smtClean="0"/>
              <a:t>tuin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Eric </a:t>
            </a:r>
            <a:r>
              <a:rPr lang="en-US" dirty="0" err="1" smtClean="0"/>
              <a:t>Toensmeier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400 m2  </a:t>
            </a:r>
            <a:br>
              <a:rPr lang="en-US" dirty="0" smtClean="0"/>
            </a:br>
            <a:r>
              <a:rPr lang="en-US" dirty="0" err="1" smtClean="0"/>
              <a:t>Fruit+groenten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het </a:t>
            </a:r>
            <a:r>
              <a:rPr lang="en-US" dirty="0" err="1" smtClean="0"/>
              <a:t>hele</a:t>
            </a:r>
            <a:r>
              <a:rPr lang="en-US" dirty="0" smtClean="0"/>
              <a:t> </a:t>
            </a:r>
            <a:r>
              <a:rPr lang="en-US" dirty="0" err="1" smtClean="0"/>
              <a:t>jaar</a:t>
            </a:r>
            <a:r>
              <a:rPr lang="en-US" dirty="0" smtClean="0"/>
              <a:t> door </a:t>
            </a:r>
            <a:r>
              <a:rPr lang="en-US" dirty="0" err="1" smtClean="0"/>
              <a:t>voor</a:t>
            </a:r>
            <a:r>
              <a:rPr lang="en-US" dirty="0" smtClean="0"/>
              <a:t> twee </a:t>
            </a:r>
            <a:r>
              <a:rPr lang="en-US" dirty="0" err="1" smtClean="0"/>
              <a:t>gezinnen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geisoleerde</a:t>
            </a:r>
            <a:r>
              <a:rPr lang="en-US" dirty="0" smtClean="0"/>
              <a:t> </a:t>
            </a:r>
            <a:r>
              <a:rPr lang="en-US" dirty="0" err="1" smtClean="0"/>
              <a:t>kas</a:t>
            </a:r>
            <a:r>
              <a:rPr lang="en-US" dirty="0" smtClean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204" y="332656"/>
            <a:ext cx="5311562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2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Andere</a:t>
            </a:r>
            <a:r>
              <a:rPr lang="en-US" dirty="0" smtClean="0"/>
              <a:t> </a:t>
            </a:r>
            <a:r>
              <a:rPr lang="en-US" dirty="0" err="1" smtClean="0"/>
              <a:t>productie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Herstellende</a:t>
            </a:r>
            <a:r>
              <a:rPr lang="en-US" dirty="0" smtClean="0"/>
              <a:t> </a:t>
            </a:r>
            <a:r>
              <a:rPr lang="en-US" dirty="0" err="1"/>
              <a:t>l</a:t>
            </a:r>
            <a:r>
              <a:rPr lang="en-US" dirty="0" err="1" smtClean="0"/>
              <a:t>andbouw</a:t>
            </a:r>
            <a:r>
              <a:rPr lang="en-US" dirty="0" smtClean="0"/>
              <a:t>” die de </a:t>
            </a:r>
            <a:r>
              <a:rPr lang="en-US" dirty="0" err="1" smtClean="0"/>
              <a:t>grond</a:t>
            </a:r>
            <a:r>
              <a:rPr lang="en-US" dirty="0" smtClean="0"/>
              <a:t> </a:t>
            </a:r>
            <a:r>
              <a:rPr lang="en-US" dirty="0" err="1" smtClean="0"/>
              <a:t>verbetert</a:t>
            </a:r>
            <a:r>
              <a:rPr lang="en-US" dirty="0" smtClean="0"/>
              <a:t>, </a:t>
            </a:r>
            <a:r>
              <a:rPr lang="en-US" dirty="0" err="1" smtClean="0"/>
              <a:t>koolstof</a:t>
            </a:r>
            <a:r>
              <a:rPr lang="en-US" dirty="0" smtClean="0"/>
              <a:t> </a:t>
            </a:r>
            <a:r>
              <a:rPr lang="en-US" dirty="0" err="1" smtClean="0"/>
              <a:t>bindt</a:t>
            </a:r>
            <a:r>
              <a:rPr lang="en-US" dirty="0" smtClean="0"/>
              <a:t> en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diversiteit</a:t>
            </a:r>
            <a:r>
              <a:rPr lang="en-US" dirty="0" smtClean="0"/>
              <a:t> </a:t>
            </a:r>
            <a:r>
              <a:rPr lang="en-US" dirty="0" err="1" smtClean="0"/>
              <a:t>biedt</a:t>
            </a:r>
            <a:r>
              <a:rPr lang="en-US" dirty="0" smtClean="0"/>
              <a:t>. Mark Shepard, Wisconsin.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6146" name="Picture 2" descr="https://i.ytimg.com/vi/7hlKOZ6TaO0/maxresdefaul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9855" y="3140968"/>
            <a:ext cx="4288369" cy="330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0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Mogelijkheden</a:t>
            </a:r>
            <a:r>
              <a:rPr lang="en-US" dirty="0" smtClean="0"/>
              <a:t> in </a:t>
            </a:r>
            <a:r>
              <a:rPr lang="en-US" dirty="0" err="1" smtClean="0"/>
              <a:t>Eemland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11144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Herstellende</a:t>
            </a:r>
            <a:r>
              <a:rPr lang="en-US" dirty="0" smtClean="0"/>
              <a:t> </a:t>
            </a:r>
            <a:r>
              <a:rPr lang="en-US" dirty="0" err="1" smtClean="0"/>
              <a:t>landbouw</a:t>
            </a:r>
            <a:r>
              <a:rPr lang="en-US" dirty="0" smtClean="0"/>
              <a:t> en </a:t>
            </a:r>
            <a:r>
              <a:rPr lang="en-US" dirty="0" err="1" smtClean="0"/>
              <a:t>ecologische</a:t>
            </a:r>
            <a:r>
              <a:rPr lang="en-US" dirty="0" smtClean="0"/>
              <a:t> </a:t>
            </a:r>
            <a:r>
              <a:rPr lang="en-US" dirty="0" err="1" smtClean="0"/>
              <a:t>voedselproductie</a:t>
            </a:r>
            <a:r>
              <a:rPr lang="en-US" dirty="0" smtClean="0"/>
              <a:t> in </a:t>
            </a:r>
            <a:r>
              <a:rPr lang="en-US" dirty="0" err="1" smtClean="0"/>
              <a:t>Eemland</a:t>
            </a:r>
            <a:endParaRPr lang="en-US" dirty="0" smtClean="0"/>
          </a:p>
          <a:p>
            <a:r>
              <a:rPr lang="en-US" dirty="0" smtClean="0"/>
              <a:t>Meer </a:t>
            </a:r>
            <a:r>
              <a:rPr lang="en-US" dirty="0" err="1" smtClean="0"/>
              <a:t>eet-bomen</a:t>
            </a:r>
            <a:r>
              <a:rPr lang="en-US" dirty="0" smtClean="0"/>
              <a:t>, in </a:t>
            </a:r>
            <a:r>
              <a:rPr lang="en-US" dirty="0" err="1" smtClean="0"/>
              <a:t>tuinen</a:t>
            </a:r>
            <a:r>
              <a:rPr lang="en-US" dirty="0" smtClean="0"/>
              <a:t>/</a:t>
            </a:r>
            <a:r>
              <a:rPr lang="en-US" dirty="0" err="1" smtClean="0"/>
              <a:t>parken</a:t>
            </a:r>
            <a:r>
              <a:rPr lang="en-US" dirty="0" smtClean="0"/>
              <a:t>/</a:t>
            </a:r>
            <a:r>
              <a:rPr lang="en-US" dirty="0" err="1" smtClean="0"/>
              <a:t>velden</a:t>
            </a:r>
            <a:r>
              <a:rPr lang="en-US" dirty="0" smtClean="0"/>
              <a:t>/</a:t>
            </a:r>
            <a:r>
              <a:rPr lang="en-US" dirty="0" err="1" smtClean="0"/>
              <a:t>houtwallen</a:t>
            </a:r>
            <a:r>
              <a:rPr lang="en-US" dirty="0" smtClean="0"/>
              <a:t>/ </a:t>
            </a:r>
            <a:r>
              <a:rPr lang="en-US" dirty="0" err="1" smtClean="0"/>
              <a:t>akkers</a:t>
            </a:r>
            <a:endParaRPr lang="en-US" dirty="0" smtClean="0"/>
          </a:p>
          <a:p>
            <a:r>
              <a:rPr lang="en-US" dirty="0"/>
              <a:t>Meer </a:t>
            </a:r>
            <a:r>
              <a:rPr lang="en-US" dirty="0" err="1" smtClean="0"/>
              <a:t>biodiversiteit</a:t>
            </a:r>
            <a:r>
              <a:rPr lang="en-US" dirty="0" smtClean="0"/>
              <a:t>: </a:t>
            </a:r>
            <a:r>
              <a:rPr lang="en-US" dirty="0" err="1" smtClean="0"/>
              <a:t>planten</a:t>
            </a:r>
            <a:r>
              <a:rPr lang="en-US" dirty="0" smtClean="0"/>
              <a:t>/</a:t>
            </a:r>
            <a:r>
              <a:rPr lang="en-US" dirty="0" err="1" smtClean="0"/>
              <a:t>bodemleven</a:t>
            </a:r>
            <a:r>
              <a:rPr lang="en-US" dirty="0" smtClean="0"/>
              <a:t> -&gt; </a:t>
            </a:r>
            <a:r>
              <a:rPr lang="en-US" dirty="0" err="1" smtClean="0"/>
              <a:t>insecten</a:t>
            </a:r>
            <a:r>
              <a:rPr lang="en-US" dirty="0" smtClean="0"/>
              <a:t> </a:t>
            </a:r>
            <a:r>
              <a:rPr lang="en-US" dirty="0"/>
              <a:t>-&gt; </a:t>
            </a:r>
            <a:r>
              <a:rPr lang="en-US" dirty="0" err="1" smtClean="0"/>
              <a:t>vogels</a:t>
            </a:r>
            <a:r>
              <a:rPr lang="en-US" dirty="0" smtClean="0"/>
              <a:t> en </a:t>
            </a:r>
            <a:r>
              <a:rPr lang="en-US" dirty="0" err="1" smtClean="0"/>
              <a:t>zoogdieren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9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belemmeringen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Onkunde</a:t>
            </a:r>
            <a:r>
              <a:rPr lang="en-US" dirty="0"/>
              <a:t> </a:t>
            </a:r>
            <a:r>
              <a:rPr lang="en-US" dirty="0" smtClean="0"/>
              <a:t>en diffuse </a:t>
            </a:r>
            <a:r>
              <a:rPr lang="en-US" dirty="0" err="1" smtClean="0"/>
              <a:t>verantwoordelijkheiden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Te</a:t>
            </a:r>
            <a:r>
              <a:rPr lang="en-US" dirty="0" smtClean="0"/>
              <a:t>) </a:t>
            </a:r>
            <a:r>
              <a:rPr lang="en-US" dirty="0" err="1" smtClean="0"/>
              <a:t>lage</a:t>
            </a:r>
            <a:r>
              <a:rPr lang="en-US" dirty="0" smtClean="0"/>
              <a:t> </a:t>
            </a:r>
            <a:r>
              <a:rPr lang="en-US" dirty="0" err="1" smtClean="0"/>
              <a:t>prijzen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landbouwproducten</a:t>
            </a:r>
            <a:endParaRPr lang="en-US" dirty="0" smtClean="0"/>
          </a:p>
          <a:p>
            <a:r>
              <a:rPr lang="en-US" dirty="0" smtClean="0"/>
              <a:t>Gif mag – (</a:t>
            </a:r>
            <a:r>
              <a:rPr lang="en-US" dirty="0" err="1" smtClean="0"/>
              <a:t>te</a:t>
            </a:r>
            <a:r>
              <a:rPr lang="en-US" dirty="0" smtClean="0"/>
              <a:t>) </a:t>
            </a:r>
            <a:r>
              <a:rPr lang="en-US" dirty="0" err="1" smtClean="0"/>
              <a:t>ruime</a:t>
            </a:r>
            <a:r>
              <a:rPr lang="en-US" dirty="0" smtClean="0"/>
              <a:t> </a:t>
            </a:r>
            <a:r>
              <a:rPr lang="en-US" dirty="0" err="1" smtClean="0"/>
              <a:t>wettelijke</a:t>
            </a:r>
            <a:r>
              <a:rPr lang="en-US" dirty="0" smtClean="0"/>
              <a:t> </a:t>
            </a:r>
            <a:r>
              <a:rPr lang="en-US" dirty="0" err="1" smtClean="0"/>
              <a:t>normen</a:t>
            </a:r>
            <a:endParaRPr lang="en-US" dirty="0" smtClean="0"/>
          </a:p>
          <a:p>
            <a:r>
              <a:rPr lang="en-US" dirty="0" err="1" smtClean="0"/>
              <a:t>Biologisch</a:t>
            </a:r>
            <a:r>
              <a:rPr lang="en-US" dirty="0" smtClean="0"/>
              <a:t> </a:t>
            </a:r>
            <a:r>
              <a:rPr lang="en-US" dirty="0" err="1" smtClean="0"/>
              <a:t>boeren</a:t>
            </a:r>
            <a:r>
              <a:rPr lang="en-US" dirty="0" smtClean="0"/>
              <a:t> is </a:t>
            </a:r>
            <a:r>
              <a:rPr lang="en-US" dirty="0" err="1" smtClean="0"/>
              <a:t>moeilijker</a:t>
            </a:r>
            <a:endParaRPr lang="en-US" dirty="0" smtClean="0"/>
          </a:p>
          <a:p>
            <a:r>
              <a:rPr lang="en-US" dirty="0" err="1" smtClean="0"/>
              <a:t>Traditie</a:t>
            </a:r>
            <a:r>
              <a:rPr lang="en-US" dirty="0" smtClean="0"/>
              <a:t> - “</a:t>
            </a:r>
            <a:r>
              <a:rPr lang="en-US" dirty="0" err="1" smtClean="0"/>
              <a:t>mooi</a:t>
            </a:r>
            <a:r>
              <a:rPr lang="en-US" dirty="0" smtClean="0"/>
              <a:t> </a:t>
            </a:r>
            <a:r>
              <a:rPr lang="en-US" dirty="0"/>
              <a:t>open </a:t>
            </a:r>
            <a:r>
              <a:rPr lang="en-US" dirty="0" err="1"/>
              <a:t>landschap</a:t>
            </a:r>
            <a:r>
              <a:rPr lang="en-US" dirty="0"/>
              <a:t>”</a:t>
            </a:r>
          </a:p>
          <a:p>
            <a:r>
              <a:rPr lang="en-US" dirty="0" err="1"/>
              <a:t>Boswet</a:t>
            </a:r>
            <a:r>
              <a:rPr lang="en-US" dirty="0"/>
              <a:t> –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notenbomen</a:t>
            </a:r>
            <a:r>
              <a:rPr lang="en-US" dirty="0"/>
              <a:t> in het </a:t>
            </a:r>
            <a:r>
              <a:rPr lang="en-US" dirty="0" err="1" smtClean="0"/>
              <a:t>bos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9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Werkgroep Duurzaamheid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Focus 2016: duurzaam eten</a:t>
            </a:r>
          </a:p>
          <a:p>
            <a:r>
              <a:rPr lang="sv-SE" dirty="0" smtClean="0"/>
              <a:t>Onderzoek </a:t>
            </a:r>
            <a:r>
              <a:rPr lang="sv-SE" dirty="0" smtClean="0"/>
              <a:t>– Eemland – consumptie vandaag?</a:t>
            </a:r>
          </a:p>
          <a:p>
            <a:r>
              <a:rPr lang="sv-SE" dirty="0" smtClean="0"/>
              <a:t>Onderzoek – </a:t>
            </a:r>
            <a:r>
              <a:rPr lang="sv-SE" dirty="0"/>
              <a:t>v</a:t>
            </a:r>
            <a:r>
              <a:rPr lang="sv-SE" dirty="0" smtClean="0"/>
              <a:t>oedselproductie vandaag</a:t>
            </a:r>
            <a:r>
              <a:rPr lang="sv-SE" dirty="0" smtClean="0"/>
              <a:t>? </a:t>
            </a:r>
          </a:p>
          <a:p>
            <a:r>
              <a:rPr lang="sv-SE" dirty="0" smtClean="0"/>
              <a:t>Onderzoek – </a:t>
            </a:r>
            <a:r>
              <a:rPr lang="sv-SE" dirty="0" smtClean="0"/>
              <a:t>lindeblad </a:t>
            </a:r>
            <a:r>
              <a:rPr lang="sv-SE" dirty="0" smtClean="0"/>
              <a:t>- boomsla</a:t>
            </a:r>
          </a:p>
          <a:p>
            <a:r>
              <a:rPr lang="sv-SE" dirty="0" smtClean="0"/>
              <a:t>Educatie – fruitboom dichtbij </a:t>
            </a:r>
            <a:endParaRPr lang="en-US" dirty="0" smtClean="0"/>
          </a:p>
          <a:p>
            <a:r>
              <a:rPr lang="sv-SE" dirty="0" smtClean="0"/>
              <a:t>Educatie – workshops over duurzaam eten</a:t>
            </a:r>
          </a:p>
          <a:p>
            <a:r>
              <a:rPr lang="sv-SE" dirty="0" smtClean="0"/>
              <a:t>Beïnvloeden – meer eetbaar in openbaar groen, parken, bossen, tuinen, schoolpleinen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2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Workshops in de </a:t>
            </a:r>
            <a:r>
              <a:rPr lang="en-US" dirty="0" err="1" smtClean="0"/>
              <a:t>Veenweide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Vedelaarpad</a:t>
            </a:r>
            <a:r>
              <a:rPr lang="en-US" dirty="0" smtClean="0"/>
              <a:t>, </a:t>
            </a:r>
            <a:r>
              <a:rPr lang="en-US" dirty="0" err="1" smtClean="0"/>
              <a:t>Soest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keer</a:t>
            </a:r>
            <a:r>
              <a:rPr lang="en-US" dirty="0" smtClean="0"/>
              <a:t> per </a:t>
            </a:r>
            <a:r>
              <a:rPr lang="en-US" dirty="0" err="1" smtClean="0"/>
              <a:t>maand</a:t>
            </a:r>
            <a:r>
              <a:rPr lang="en-US" dirty="0" smtClean="0"/>
              <a:t> - </a:t>
            </a:r>
            <a:r>
              <a:rPr lang="en-US" dirty="0" err="1" smtClean="0"/>
              <a:t>zaterdag</a:t>
            </a:r>
            <a:r>
              <a:rPr lang="en-US" dirty="0" smtClean="0"/>
              <a:t> 14-16 </a:t>
            </a:r>
            <a:r>
              <a:rPr lang="en-US" dirty="0" err="1" smtClean="0"/>
              <a:t>uur</a:t>
            </a:r>
            <a:r>
              <a:rPr lang="en-US" dirty="0" smtClean="0"/>
              <a:t> (gratis)</a:t>
            </a:r>
          </a:p>
          <a:p>
            <a:r>
              <a:rPr lang="en-US" dirty="0" smtClean="0"/>
              <a:t>23 </a:t>
            </a:r>
            <a:r>
              <a:rPr lang="en-US" dirty="0" err="1" smtClean="0"/>
              <a:t>januari</a:t>
            </a:r>
            <a:r>
              <a:rPr lang="en-US" dirty="0" smtClean="0"/>
              <a:t> – </a:t>
            </a:r>
            <a:r>
              <a:rPr lang="en-US" dirty="0" err="1" smtClean="0"/>
              <a:t>fermenteren</a:t>
            </a:r>
            <a:r>
              <a:rPr lang="en-US" dirty="0" smtClean="0"/>
              <a:t> / </a:t>
            </a:r>
            <a:r>
              <a:rPr lang="en-US" dirty="0" err="1" smtClean="0"/>
              <a:t>duurzaam</a:t>
            </a:r>
            <a:r>
              <a:rPr lang="en-US" dirty="0" smtClean="0"/>
              <a:t> </a:t>
            </a:r>
            <a:r>
              <a:rPr lang="en-US" dirty="0" err="1" smtClean="0"/>
              <a:t>bewaren</a:t>
            </a:r>
            <a:endParaRPr lang="en-US" dirty="0" smtClean="0"/>
          </a:p>
          <a:p>
            <a:r>
              <a:rPr lang="en-US" dirty="0" smtClean="0"/>
              <a:t>20 </a:t>
            </a:r>
            <a:r>
              <a:rPr lang="en-US" dirty="0" err="1" smtClean="0"/>
              <a:t>Februari</a:t>
            </a:r>
            <a:r>
              <a:rPr lang="en-US" dirty="0" smtClean="0"/>
              <a:t> – boom-sap / </a:t>
            </a:r>
            <a:r>
              <a:rPr lang="en-US" dirty="0" err="1" smtClean="0"/>
              <a:t>berkensap</a:t>
            </a:r>
            <a:r>
              <a:rPr lang="en-US" dirty="0" smtClean="0"/>
              <a:t> </a:t>
            </a:r>
            <a:r>
              <a:rPr lang="en-US" dirty="0" err="1" smtClean="0"/>
              <a:t>tappen</a:t>
            </a:r>
            <a:endParaRPr lang="en-US" dirty="0" smtClean="0"/>
          </a:p>
          <a:p>
            <a:r>
              <a:rPr lang="en-US" dirty="0" smtClean="0"/>
              <a:t>16 </a:t>
            </a:r>
            <a:r>
              <a:rPr lang="en-US" dirty="0" err="1" smtClean="0"/>
              <a:t>Maart</a:t>
            </a:r>
            <a:r>
              <a:rPr lang="en-US" dirty="0" smtClean="0"/>
              <a:t> – </a:t>
            </a:r>
            <a:r>
              <a:rPr lang="en-US" dirty="0" err="1" smtClean="0"/>
              <a:t>Boomfeestdag</a:t>
            </a:r>
            <a:r>
              <a:rPr lang="en-US" dirty="0" smtClean="0"/>
              <a:t> –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fruitbomen</a:t>
            </a:r>
            <a:r>
              <a:rPr lang="en-US" dirty="0" smtClean="0"/>
              <a:t>!</a:t>
            </a:r>
            <a:endParaRPr lang="en-US" dirty="0" smtClean="0"/>
          </a:p>
          <a:p>
            <a:r>
              <a:rPr lang="en-US" dirty="0" smtClean="0"/>
              <a:t>April – </a:t>
            </a:r>
            <a:r>
              <a:rPr lang="en-US" dirty="0" err="1" smtClean="0"/>
              <a:t>Zomerschoon</a:t>
            </a:r>
            <a:r>
              <a:rPr lang="en-US" dirty="0" smtClean="0"/>
              <a:t> – fruit in je park</a:t>
            </a:r>
          </a:p>
          <a:p>
            <a:r>
              <a:rPr lang="en-US" dirty="0" smtClean="0"/>
              <a:t>Mei – </a:t>
            </a:r>
            <a:r>
              <a:rPr lang="en-US" dirty="0" err="1" smtClean="0"/>
              <a:t>Zomergroenten</a:t>
            </a:r>
            <a:r>
              <a:rPr lang="en-US" dirty="0" smtClean="0"/>
              <a:t> </a:t>
            </a:r>
            <a:r>
              <a:rPr lang="en-US" dirty="0" err="1" smtClean="0"/>
              <a:t>buiten</a:t>
            </a:r>
            <a:r>
              <a:rPr lang="en-US" dirty="0" smtClean="0"/>
              <a:t> </a:t>
            </a:r>
            <a:r>
              <a:rPr lang="en-US" dirty="0" err="1" smtClean="0"/>
              <a:t>zaaien</a:t>
            </a:r>
            <a:endParaRPr lang="en-US" dirty="0" smtClean="0"/>
          </a:p>
          <a:p>
            <a:r>
              <a:rPr lang="en-US" dirty="0" err="1" smtClean="0"/>
              <a:t>Juni</a:t>
            </a:r>
            <a:r>
              <a:rPr lang="en-US" dirty="0" smtClean="0"/>
              <a:t> - </a:t>
            </a:r>
            <a:r>
              <a:rPr lang="en-US" dirty="0" err="1" smtClean="0"/>
              <a:t>Zomerbessen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12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dirty="0" err="1" smtClean="0"/>
              <a:t>Kennismaking</a:t>
            </a:r>
            <a:r>
              <a:rPr lang="en-US" dirty="0" smtClean="0"/>
              <a:t> &amp; </a:t>
            </a:r>
            <a:r>
              <a:rPr lang="en-US" dirty="0" err="1" smtClean="0"/>
              <a:t>introductie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89040"/>
            <a:ext cx="5338936" cy="2592288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sv-SE" sz="2000" dirty="0" smtClean="0"/>
              <a:t>dr. ir. Göran Christiansson</a:t>
            </a:r>
          </a:p>
          <a:p>
            <a:pPr>
              <a:buFont typeface="Arial" charset="0"/>
              <a:buChar char="•"/>
            </a:pPr>
            <a:r>
              <a:rPr lang="en-US" sz="2000" dirty="0" err="1" smtClean="0"/>
              <a:t>Natuurkundig</a:t>
            </a:r>
            <a:r>
              <a:rPr lang="en-US" sz="2000" dirty="0" smtClean="0"/>
              <a:t> </a:t>
            </a:r>
            <a:r>
              <a:rPr lang="en-US" sz="2000" dirty="0" err="1" smtClean="0"/>
              <a:t>ingenieur</a:t>
            </a:r>
            <a:r>
              <a:rPr lang="en-US" sz="2000" dirty="0" smtClean="0"/>
              <a:t> </a:t>
            </a:r>
            <a:r>
              <a:rPr lang="en-US" sz="2000" dirty="0" err="1" smtClean="0"/>
              <a:t>onderzoeker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err="1" smtClean="0"/>
              <a:t>Zonnecellen</a:t>
            </a:r>
            <a:r>
              <a:rPr lang="en-US" sz="2000" dirty="0" smtClean="0"/>
              <a:t> op het </a:t>
            </a:r>
            <a:r>
              <a:rPr lang="en-US" sz="2000" dirty="0" err="1" smtClean="0"/>
              <a:t>dak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smtClean="0"/>
              <a:t>(</a:t>
            </a:r>
            <a:r>
              <a:rPr lang="en-US" sz="2000" dirty="0" err="1"/>
              <a:t>D</a:t>
            </a:r>
            <a:r>
              <a:rPr lang="en-US" sz="2000" dirty="0" err="1" smtClean="0"/>
              <a:t>eel</a:t>
            </a:r>
            <a:r>
              <a:rPr lang="en-US" sz="2000" dirty="0" smtClean="0"/>
              <a:t>)</a:t>
            </a:r>
            <a:r>
              <a:rPr lang="en-US" sz="2000" dirty="0" err="1" smtClean="0"/>
              <a:t>eigenaar</a:t>
            </a:r>
            <a:r>
              <a:rPr lang="en-US" sz="2000" dirty="0" smtClean="0"/>
              <a:t> </a:t>
            </a:r>
            <a:r>
              <a:rPr lang="en-US" sz="2000" dirty="0" err="1" smtClean="0"/>
              <a:t>windmolenpark</a:t>
            </a:r>
            <a:r>
              <a:rPr lang="en-US" sz="2000" dirty="0" smtClean="0"/>
              <a:t> </a:t>
            </a:r>
          </a:p>
          <a:p>
            <a:pPr>
              <a:buFont typeface="Arial" charset="0"/>
              <a:buChar char="•"/>
            </a:pPr>
            <a:r>
              <a:rPr lang="en-US" sz="2000" dirty="0" err="1" smtClean="0"/>
              <a:t>Werkt</a:t>
            </a:r>
            <a:r>
              <a:rPr lang="en-US" sz="2000" dirty="0" smtClean="0"/>
              <a:t> met </a:t>
            </a:r>
            <a:r>
              <a:rPr lang="en-US" sz="2000" dirty="0" err="1" smtClean="0"/>
              <a:t>electrische</a:t>
            </a:r>
            <a:r>
              <a:rPr lang="en-US" sz="2000" dirty="0" smtClean="0"/>
              <a:t> auto’s en </a:t>
            </a:r>
            <a:r>
              <a:rPr lang="en-US" sz="2000" dirty="0" err="1" smtClean="0"/>
              <a:t>windmolens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err="1" smtClean="0"/>
              <a:t>Moestuin</a:t>
            </a:r>
            <a:r>
              <a:rPr lang="en-US" sz="2000" dirty="0" smtClean="0"/>
              <a:t>, </a:t>
            </a:r>
            <a:r>
              <a:rPr lang="en-US" sz="2000" dirty="0" err="1" smtClean="0"/>
              <a:t>bessen</a:t>
            </a:r>
            <a:r>
              <a:rPr lang="en-US" sz="2000" dirty="0" smtClean="0"/>
              <a:t>, </a:t>
            </a:r>
            <a:r>
              <a:rPr lang="en-US" sz="2000" dirty="0" err="1" smtClean="0"/>
              <a:t>paddenstoelen</a:t>
            </a:r>
            <a:r>
              <a:rPr lang="en-US" sz="2000" dirty="0" smtClean="0"/>
              <a:t>, </a:t>
            </a:r>
            <a:r>
              <a:rPr lang="en-US" sz="2000" dirty="0" err="1" smtClean="0"/>
              <a:t>lindeblad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err="1" smtClean="0"/>
              <a:t>Passie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bomen</a:t>
            </a:r>
            <a:r>
              <a:rPr lang="en-US" sz="2000" dirty="0" smtClean="0"/>
              <a:t>, EetbaarSoest.nl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99" y="1268759"/>
            <a:ext cx="2444905" cy="194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614613" cy="485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326" y="1268760"/>
            <a:ext cx="2486794" cy="194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0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1124744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Pecan- en </a:t>
            </a:r>
            <a:r>
              <a:rPr lang="en-US" i="1" dirty="0" err="1" smtClean="0"/>
              <a:t>hickorynotenbomen</a:t>
            </a:r>
            <a:r>
              <a:rPr lang="en-US" i="1" dirty="0" smtClean="0"/>
              <a:t> </a:t>
            </a:r>
            <a:r>
              <a:rPr lang="en-US" i="1" dirty="0" err="1" smtClean="0"/>
              <a:t>geplant</a:t>
            </a:r>
            <a:r>
              <a:rPr lang="en-US" i="1" dirty="0" smtClean="0"/>
              <a:t>, 2015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57525"/>
            <a:ext cx="7170737" cy="528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81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5" y="5805264"/>
            <a:ext cx="8229600" cy="896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err="1" smtClean="0"/>
              <a:t>Fruitbomen</a:t>
            </a:r>
            <a:r>
              <a:rPr lang="en-US" i="1" dirty="0" smtClean="0"/>
              <a:t> in Park </a:t>
            </a:r>
            <a:r>
              <a:rPr lang="en-US" i="1" dirty="0" err="1" smtClean="0"/>
              <a:t>Honsbergen</a:t>
            </a:r>
            <a:r>
              <a:rPr lang="en-US" i="1" dirty="0" smtClean="0"/>
              <a:t>, 2015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41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83559"/>
            <a:ext cx="6120680" cy="560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6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Samenvatting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Top </a:t>
            </a:r>
            <a:r>
              <a:rPr lang="en-US" dirty="0" err="1" smtClean="0"/>
              <a:t>duurzaamheids</a:t>
            </a:r>
            <a:r>
              <a:rPr lang="en-US" dirty="0" err="1"/>
              <a:t>-</a:t>
            </a:r>
            <a:r>
              <a:rPr lang="en-US" dirty="0" err="1" smtClean="0"/>
              <a:t>problemen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1. </a:t>
            </a:r>
            <a:r>
              <a:rPr lang="en-US" dirty="0" err="1" smtClean="0"/>
              <a:t>Soortverlies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</a:t>
            </a:r>
            <a:r>
              <a:rPr lang="en-US" dirty="0" err="1" smtClean="0"/>
              <a:t>Boskap</a:t>
            </a:r>
            <a:r>
              <a:rPr lang="en-US" dirty="0" smtClean="0"/>
              <a:t>/</a:t>
            </a:r>
            <a:r>
              <a:rPr lang="en-US" dirty="0" err="1" smtClean="0"/>
              <a:t>erosie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</a:t>
            </a:r>
            <a:r>
              <a:rPr lang="en-US" dirty="0" err="1"/>
              <a:t>F</a:t>
            </a:r>
            <a:r>
              <a:rPr lang="en-US" dirty="0" err="1" smtClean="0"/>
              <a:t>osfor</a:t>
            </a:r>
            <a:r>
              <a:rPr lang="en-US" dirty="0" smtClean="0"/>
              <a:t> &amp; </a:t>
            </a:r>
            <a:r>
              <a:rPr lang="en-US" dirty="0" err="1" smtClean="0"/>
              <a:t>stikstof</a:t>
            </a:r>
            <a:r>
              <a:rPr lang="en-US" dirty="0" smtClean="0"/>
              <a:t> (</a:t>
            </a:r>
            <a:r>
              <a:rPr lang="en-US" dirty="0" err="1" smtClean="0"/>
              <a:t>kunstmest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4. </a:t>
            </a:r>
            <a:r>
              <a:rPr lang="en-US" dirty="0" err="1"/>
              <a:t>K</a:t>
            </a:r>
            <a:r>
              <a:rPr lang="en-US" dirty="0" err="1" smtClean="0"/>
              <a:t>limaat</a:t>
            </a:r>
            <a:r>
              <a:rPr lang="en-US" dirty="0" smtClean="0"/>
              <a:t> / CO</a:t>
            </a:r>
            <a:r>
              <a:rPr lang="en-US" baseline="-25000" dirty="0" smtClean="0"/>
              <a:t>2</a:t>
            </a:r>
          </a:p>
          <a:p>
            <a:r>
              <a:rPr lang="en-US" dirty="0" err="1" smtClean="0"/>
              <a:t>Industri</a:t>
            </a:r>
            <a:r>
              <a:rPr lang="sv-SE" dirty="0"/>
              <a:t>ë</a:t>
            </a:r>
            <a:r>
              <a:rPr lang="en-US" dirty="0" smtClean="0"/>
              <a:t>le </a:t>
            </a:r>
            <a:r>
              <a:rPr lang="en-US" dirty="0" err="1" smtClean="0"/>
              <a:t>landbouw</a:t>
            </a:r>
            <a:r>
              <a:rPr lang="en-US" dirty="0" smtClean="0"/>
              <a:t> / </a:t>
            </a:r>
            <a:r>
              <a:rPr lang="en-US" dirty="0" err="1" smtClean="0"/>
              <a:t>veeteelt</a:t>
            </a:r>
            <a:r>
              <a:rPr lang="en-US" dirty="0" smtClean="0"/>
              <a:t> is de </a:t>
            </a:r>
            <a:r>
              <a:rPr lang="en-US" dirty="0" err="1" smtClean="0"/>
              <a:t>grootste</a:t>
            </a:r>
            <a:r>
              <a:rPr lang="en-US" dirty="0" smtClean="0"/>
              <a:t> driver. </a:t>
            </a:r>
            <a:r>
              <a:rPr lang="en-US" dirty="0" err="1" smtClean="0"/>
              <a:t>Vooral</a:t>
            </a:r>
            <a:r>
              <a:rPr lang="en-US" dirty="0" smtClean="0"/>
              <a:t> </a:t>
            </a:r>
            <a:r>
              <a:rPr lang="en-US" dirty="0" err="1" smtClean="0"/>
              <a:t>vlees</a:t>
            </a:r>
            <a:r>
              <a:rPr lang="en-US" dirty="0" smtClean="0"/>
              <a:t>/</a:t>
            </a:r>
            <a:r>
              <a:rPr lang="en-US" dirty="0" err="1" smtClean="0"/>
              <a:t>zuivel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 smtClean="0"/>
              <a:t>Herstellende</a:t>
            </a:r>
            <a:r>
              <a:rPr lang="en-US" dirty="0" smtClean="0"/>
              <a:t> </a:t>
            </a:r>
            <a:r>
              <a:rPr lang="en-US" dirty="0" err="1" smtClean="0"/>
              <a:t>landbouw</a:t>
            </a:r>
            <a:r>
              <a:rPr lang="en-US" dirty="0" smtClean="0"/>
              <a:t> is </a:t>
            </a:r>
            <a:r>
              <a:rPr lang="en-US" dirty="0" err="1" smtClean="0"/>
              <a:t>mogelijk</a:t>
            </a:r>
            <a:r>
              <a:rPr lang="en-US" dirty="0" smtClean="0"/>
              <a:t>.</a:t>
            </a:r>
          </a:p>
          <a:p>
            <a:r>
              <a:rPr lang="en-US" dirty="0" smtClean="0"/>
              <a:t>IVN </a:t>
            </a:r>
            <a:r>
              <a:rPr lang="en-US" dirty="0" err="1" smtClean="0"/>
              <a:t>Eemland</a:t>
            </a:r>
            <a:r>
              <a:rPr lang="en-US" dirty="0" smtClean="0"/>
              <a:t> </a:t>
            </a:r>
            <a:r>
              <a:rPr lang="en-US" dirty="0" err="1" smtClean="0"/>
              <a:t>Duurzaamheidsgroep</a:t>
            </a:r>
            <a:r>
              <a:rPr lang="en-US" dirty="0" smtClean="0"/>
              <a:t> start </a:t>
            </a:r>
            <a:r>
              <a:rPr lang="en-US" dirty="0" err="1" smtClean="0"/>
              <a:t>vandaag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 smtClean="0"/>
              <a:t>IVN Eemland Werkgroep Duurzaamheid</a:t>
            </a: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3600" dirty="0" smtClean="0"/>
              <a:t>Wie wil meedoen?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sv-SE" dirty="0" smtClean="0"/>
              <a:t>Vragen?</a:t>
            </a:r>
          </a:p>
          <a:p>
            <a:pPr>
              <a:buFont typeface="Arial" charset="0"/>
              <a:buChar char="•"/>
            </a:pPr>
            <a:r>
              <a:rPr lang="sv-SE" dirty="0" smtClean="0"/>
              <a:t>Werkgroep contact: </a:t>
            </a:r>
            <a:br>
              <a:rPr lang="sv-SE" dirty="0" smtClean="0"/>
            </a:br>
            <a:r>
              <a:rPr lang="sv-SE" dirty="0" smtClean="0"/>
              <a:t>Goran Christiansson, 06 53885037</a:t>
            </a:r>
            <a:br>
              <a:rPr lang="sv-SE" dirty="0" smtClean="0"/>
            </a:br>
            <a:r>
              <a:rPr lang="sv-SE" dirty="0" smtClean="0">
                <a:hlinkClick r:id="rId3"/>
              </a:rPr>
              <a:t>goran@christiansson.nl</a:t>
            </a:r>
            <a:endParaRPr lang="sv-SE" dirty="0" smtClean="0"/>
          </a:p>
          <a:p>
            <a:pPr>
              <a:buFont typeface="Arial" charset="0"/>
              <a:buChar char="•"/>
            </a:pPr>
            <a:endParaRPr lang="sv-SE" dirty="0"/>
          </a:p>
          <a:p>
            <a:pPr>
              <a:buFont typeface="Arial" charset="0"/>
              <a:buChar char="•"/>
            </a:pPr>
            <a:r>
              <a:rPr lang="sv-SE" dirty="0" smtClean="0"/>
              <a:t>Volgende workshop 23 januari 2016 – graag aanmelden op </a:t>
            </a:r>
            <a:r>
              <a:rPr lang="sv-SE" dirty="0" smtClean="0">
                <a:hlinkClick r:id="rId4"/>
              </a:rPr>
              <a:t>info@eetbaarSoest.nl</a:t>
            </a:r>
            <a:r>
              <a:rPr lang="sv-SE" dirty="0" smtClean="0"/>
              <a:t>!</a:t>
            </a:r>
          </a:p>
          <a:p>
            <a:pPr>
              <a:buFont typeface="Arial" charset="0"/>
              <a:buChar char="•"/>
            </a:pPr>
            <a:r>
              <a:rPr lang="sv-SE" dirty="0" smtClean="0"/>
              <a:t>Werkgroep-meet-up na iedere workshop </a:t>
            </a:r>
            <a:br>
              <a:rPr lang="sv-SE" dirty="0" smtClean="0"/>
            </a:br>
            <a:r>
              <a:rPr lang="sv-SE" dirty="0" smtClean="0"/>
              <a:t>(16-17 uur) – om plannen te maken!</a:t>
            </a:r>
          </a:p>
          <a:p>
            <a:pPr marL="0" indent="0">
              <a:buNone/>
            </a:pPr>
            <a:endParaRPr lang="sv-SE" dirty="0" smtClean="0"/>
          </a:p>
          <a:p>
            <a:pPr>
              <a:buFont typeface="Arial" charset="0"/>
              <a:buChar char="•"/>
            </a:pPr>
            <a:endParaRPr lang="sv-SE" dirty="0" smtClean="0"/>
          </a:p>
          <a:p>
            <a:pPr>
              <a:buFont typeface="Arial" charset="0"/>
              <a:buChar char="•"/>
            </a:pPr>
            <a:endParaRPr lang="sv-SE" dirty="0" smtClean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4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5759"/>
            <a:ext cx="8229600" cy="14156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dirty="0" err="1" smtClean="0"/>
              <a:t>Adoptie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Natuur</a:t>
            </a:r>
            <a:r>
              <a:rPr lang="en-US" sz="2800" i="1" dirty="0" smtClean="0"/>
              <a:t>-</a:t>
            </a:r>
            <a:r>
              <a:rPr lang="en-US" sz="2800" i="1" dirty="0" err="1" smtClean="0"/>
              <a:t>educatie</a:t>
            </a:r>
            <a:r>
              <a:rPr lang="en-US" sz="2800" i="1" dirty="0" smtClean="0"/>
              <a:t>-park </a:t>
            </a:r>
            <a:r>
              <a:rPr lang="en-US" sz="2800" i="1" dirty="0" err="1" smtClean="0"/>
              <a:t>Molenstraat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Soest</a:t>
            </a:r>
            <a:r>
              <a:rPr lang="en-US" sz="2800" i="1" dirty="0" smtClean="0"/>
              <a:t>?</a:t>
            </a:r>
            <a:endParaRPr lang="en-US" sz="2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2040"/>
            <a:ext cx="6873875" cy="522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9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– </a:t>
            </a:r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 smtClean="0"/>
              <a:t>Natuur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meerdere</a:t>
            </a:r>
            <a:r>
              <a:rPr lang="en-US" dirty="0" smtClean="0"/>
              <a:t> </a:t>
            </a:r>
            <a:r>
              <a:rPr lang="en-US" dirty="0" err="1" smtClean="0"/>
              <a:t>manieren</a:t>
            </a:r>
            <a:r>
              <a:rPr lang="en-US" dirty="0" smtClean="0"/>
              <a:t> om </a:t>
            </a:r>
            <a:r>
              <a:rPr lang="en-US" dirty="0" err="1" smtClean="0"/>
              <a:t>naar</a:t>
            </a:r>
            <a:r>
              <a:rPr lang="en-US" dirty="0" smtClean="0"/>
              <a:t> de </a:t>
            </a:r>
            <a:r>
              <a:rPr lang="en-US" dirty="0" err="1" smtClean="0"/>
              <a:t>natuur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kijken</a:t>
            </a:r>
            <a:r>
              <a:rPr lang="en-US" dirty="0" smtClean="0"/>
              <a:t> – </a:t>
            </a:r>
            <a:r>
              <a:rPr lang="en-US" dirty="0" err="1" smtClean="0"/>
              <a:t>meerdere</a:t>
            </a:r>
            <a:r>
              <a:rPr lang="en-US" dirty="0" smtClean="0"/>
              <a:t> </a:t>
            </a:r>
            <a:r>
              <a:rPr lang="en-US" dirty="0" err="1" smtClean="0"/>
              <a:t>definities</a:t>
            </a:r>
            <a:r>
              <a:rPr lang="en-US" dirty="0" smtClean="0"/>
              <a:t> van “</a:t>
            </a:r>
            <a:r>
              <a:rPr lang="en-US" dirty="0" err="1" smtClean="0"/>
              <a:t>Natuur</a:t>
            </a:r>
            <a:r>
              <a:rPr lang="en-US" dirty="0" smtClean="0"/>
              <a:t>”.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 err="1" smtClean="0"/>
              <a:t>Natuur</a:t>
            </a:r>
            <a:r>
              <a:rPr lang="en-US" dirty="0" smtClean="0"/>
              <a:t> is 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groeit</a:t>
            </a:r>
            <a:r>
              <a:rPr lang="en-US" dirty="0" smtClean="0"/>
              <a:t> – </a:t>
            </a:r>
            <a:r>
              <a:rPr lang="en-US" dirty="0" err="1" smtClean="0"/>
              <a:t>inclusief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r>
              <a:rPr lang="en-US" dirty="0" smtClean="0"/>
              <a:t> en </a:t>
            </a:r>
            <a:r>
              <a:rPr lang="en-US" dirty="0" err="1" smtClean="0"/>
              <a:t>onkruid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of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err="1" smtClean="0"/>
              <a:t>Natuur</a:t>
            </a:r>
            <a:r>
              <a:rPr lang="en-US" dirty="0" smtClean="0"/>
              <a:t> is </a:t>
            </a:r>
            <a:r>
              <a:rPr lang="en-US" dirty="0" err="1" smtClean="0"/>
              <a:t>waar</a:t>
            </a:r>
            <a:r>
              <a:rPr lang="en-US" dirty="0" smtClean="0"/>
              <a:t> je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mens</a:t>
            </a:r>
            <a:r>
              <a:rPr lang="en-US" dirty="0" smtClean="0"/>
              <a:t> </a:t>
            </a:r>
            <a:r>
              <a:rPr lang="en-US" dirty="0" err="1" smtClean="0"/>
              <a:t>zie</a:t>
            </a:r>
            <a:r>
              <a:rPr lang="en-US" dirty="0" smtClean="0"/>
              <a:t> (</a:t>
            </a:r>
            <a:r>
              <a:rPr lang="en-US" dirty="0" err="1" smtClean="0"/>
              <a:t>bos</a:t>
            </a:r>
            <a:r>
              <a:rPr lang="en-US" dirty="0" smtClean="0"/>
              <a:t>/</a:t>
            </a:r>
            <a:r>
              <a:rPr lang="en-US" dirty="0" err="1" smtClean="0"/>
              <a:t>weiland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</a:t>
            </a:r>
            <a:r>
              <a:rPr lang="en-US" i="1" dirty="0" err="1" smtClean="0"/>
              <a:t>Wat</a:t>
            </a:r>
            <a:r>
              <a:rPr lang="en-US" i="1" dirty="0" smtClean="0"/>
              <a:t> </a:t>
            </a:r>
            <a:r>
              <a:rPr lang="en-US" i="1" dirty="0" err="1" smtClean="0"/>
              <a:t>vind</a:t>
            </a:r>
            <a:r>
              <a:rPr lang="en-US" i="1" dirty="0" smtClean="0"/>
              <a:t> </a:t>
            </a:r>
            <a:r>
              <a:rPr lang="en-US" i="1" dirty="0" err="1" smtClean="0"/>
              <a:t>jij</a:t>
            </a:r>
            <a:r>
              <a:rPr lang="en-US" i="1" dirty="0" smtClean="0"/>
              <a:t>?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3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– </a:t>
            </a:r>
            <a:r>
              <a:rPr lang="en-US" dirty="0" err="1" smtClean="0"/>
              <a:t>Waarde</a:t>
            </a:r>
            <a:r>
              <a:rPr lang="en-US" dirty="0" smtClean="0"/>
              <a:t> van </a:t>
            </a:r>
            <a:r>
              <a:rPr lang="en-US" dirty="0" err="1"/>
              <a:t>N</a:t>
            </a:r>
            <a:r>
              <a:rPr lang="en-US" dirty="0" err="1" smtClean="0"/>
              <a:t>atuur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is </a:t>
            </a:r>
            <a:r>
              <a:rPr lang="en-US" dirty="0" err="1" smtClean="0"/>
              <a:t>belangrijk</a:t>
            </a:r>
            <a:r>
              <a:rPr lang="en-US" dirty="0" smtClean="0"/>
              <a:t> 		(bio-</a:t>
            </a:r>
            <a:r>
              <a:rPr lang="en-US" dirty="0" err="1" smtClean="0"/>
              <a:t>centrisch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biotopen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belangrijk</a:t>
            </a:r>
            <a:r>
              <a:rPr lang="en-US" dirty="0" smtClean="0"/>
              <a:t> 	(eco-</a:t>
            </a:r>
            <a:r>
              <a:rPr lang="en-US" dirty="0" err="1" smtClean="0"/>
              <a:t>centrisch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err="1" smtClean="0"/>
              <a:t>Cultuurlandschap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 err="1" smtClean="0"/>
              <a:t>belangrijk</a:t>
            </a:r>
            <a:r>
              <a:rPr lang="en-US" dirty="0" smtClean="0"/>
              <a:t> 	(</a:t>
            </a:r>
            <a:r>
              <a:rPr lang="en-US" dirty="0" err="1" smtClean="0"/>
              <a:t>esthetisch</a:t>
            </a:r>
            <a:r>
              <a:rPr lang="en-US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Land is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productie</a:t>
            </a:r>
            <a:r>
              <a:rPr lang="en-US" dirty="0" smtClean="0"/>
              <a:t> 		(</a:t>
            </a:r>
            <a:r>
              <a:rPr lang="en-US" dirty="0" err="1" smtClean="0"/>
              <a:t>antropo-centrisch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PhD </a:t>
            </a:r>
            <a:r>
              <a:rPr lang="en-US" dirty="0" err="1" smtClean="0"/>
              <a:t>proefschrift</a:t>
            </a:r>
            <a:r>
              <a:rPr lang="en-US" dirty="0" smtClean="0"/>
              <a:t> </a:t>
            </a:r>
            <a:r>
              <a:rPr lang="en-US" dirty="0" err="1" smtClean="0"/>
              <a:t>Arjen</a:t>
            </a:r>
            <a:r>
              <a:rPr lang="en-US" dirty="0" smtClean="0"/>
              <a:t> </a:t>
            </a:r>
            <a:r>
              <a:rPr lang="en-US" dirty="0" err="1"/>
              <a:t>Buijs</a:t>
            </a:r>
            <a:r>
              <a:rPr lang="en-US" dirty="0"/>
              <a:t>, 2009, </a:t>
            </a:r>
            <a:r>
              <a:rPr lang="en-US" dirty="0" err="1" smtClean="0"/>
              <a:t>Wageningen</a:t>
            </a:r>
            <a:r>
              <a:rPr lang="en-US" dirty="0" smtClean="0"/>
              <a:t> UR – over </a:t>
            </a:r>
            <a:r>
              <a:rPr lang="en-US" dirty="0" err="1" smtClean="0"/>
              <a:t>beheer</a:t>
            </a:r>
            <a:r>
              <a:rPr lang="en-US" dirty="0" smtClean="0"/>
              <a:t> en </a:t>
            </a:r>
            <a:r>
              <a:rPr lang="en-US" dirty="0" err="1" smtClean="0"/>
              <a:t>conflicten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			</a:t>
            </a:r>
            <a:r>
              <a:rPr lang="en-US" i="1" dirty="0" smtClean="0"/>
              <a:t>	</a:t>
            </a:r>
            <a:r>
              <a:rPr lang="en-US" i="1" dirty="0" err="1" smtClean="0"/>
              <a:t>Wat</a:t>
            </a:r>
            <a:r>
              <a:rPr lang="en-US" i="1" dirty="0" smtClean="0"/>
              <a:t> </a:t>
            </a:r>
            <a:r>
              <a:rPr lang="en-US" i="1" dirty="0" err="1"/>
              <a:t>vind</a:t>
            </a:r>
            <a:r>
              <a:rPr lang="en-US" i="1" dirty="0"/>
              <a:t> </a:t>
            </a:r>
            <a:r>
              <a:rPr lang="en-US" i="1" dirty="0" err="1"/>
              <a:t>jij</a:t>
            </a:r>
            <a:r>
              <a:rPr lang="en-US" i="1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1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Werkgroep</a:t>
            </a:r>
            <a:r>
              <a:rPr lang="en-US" dirty="0" smtClean="0"/>
              <a:t> </a:t>
            </a:r>
            <a:r>
              <a:rPr lang="en-US" dirty="0" err="1" smtClean="0"/>
              <a:t>Duurzaamheid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736292"/>
            <a:ext cx="8856984" cy="173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067944" y="3573016"/>
            <a:ext cx="7326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i="1" dirty="0"/>
              <a:t>Afrondende text onder elke pagina van de IVN website: </a:t>
            </a:r>
            <a:r>
              <a:rPr lang="nl-NL" sz="1400" i="1" u="sng" dirty="0">
                <a:hlinkClick r:id="rId3"/>
              </a:rPr>
              <a:t>www.ivn.nl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99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Wat</a:t>
            </a:r>
            <a:r>
              <a:rPr lang="en-US" dirty="0" smtClean="0"/>
              <a:t> is </a:t>
            </a:r>
            <a:r>
              <a:rPr lang="en-US" dirty="0" err="1" smtClean="0"/>
              <a:t>duurzaamheid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59" y="1628800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wat</a:t>
            </a:r>
            <a:r>
              <a:rPr lang="en-US" dirty="0" smtClean="0"/>
              <a:t> we </a:t>
            </a:r>
            <a:r>
              <a:rPr lang="en-US" dirty="0" err="1" smtClean="0"/>
              <a:t>eindeloos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blijven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duurzame</a:t>
            </a:r>
            <a:r>
              <a:rPr lang="en-US" dirty="0" smtClean="0"/>
              <a:t> </a:t>
            </a:r>
            <a:r>
              <a:rPr lang="en-US" dirty="0" err="1" smtClean="0"/>
              <a:t>beschaving</a:t>
            </a:r>
            <a:r>
              <a:rPr lang="en-US" dirty="0" smtClean="0"/>
              <a:t> – </a:t>
            </a:r>
            <a:r>
              <a:rPr lang="en-US" dirty="0" err="1" smtClean="0"/>
              <a:t>balans</a:t>
            </a:r>
            <a:r>
              <a:rPr lang="en-US" dirty="0" smtClean="0"/>
              <a:t> </a:t>
            </a:r>
            <a:r>
              <a:rPr lang="en-US" dirty="0" err="1" smtClean="0"/>
              <a:t>mens</a:t>
            </a:r>
            <a:r>
              <a:rPr lang="en-US" dirty="0" smtClean="0"/>
              <a:t>/</a:t>
            </a:r>
            <a:r>
              <a:rPr lang="en-US" dirty="0" err="1" smtClean="0"/>
              <a:t>natuur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Ecologische</a:t>
            </a:r>
            <a:r>
              <a:rPr lang="en-US" dirty="0" smtClean="0"/>
              <a:t> / </a:t>
            </a:r>
            <a:r>
              <a:rPr lang="en-US" dirty="0" err="1" smtClean="0"/>
              <a:t>Economische</a:t>
            </a:r>
            <a:r>
              <a:rPr lang="en-US" dirty="0" smtClean="0"/>
              <a:t> / </a:t>
            </a:r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 smtClean="0"/>
              <a:t>belangen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i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076056" y="6581093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 </a:t>
            </a:r>
            <a:r>
              <a:rPr lang="en-US" sz="1200" dirty="0" err="1" smtClean="0"/>
              <a:t>Gro</a:t>
            </a:r>
            <a:r>
              <a:rPr lang="en-US" sz="1200" dirty="0" smtClean="0"/>
              <a:t> Harlem </a:t>
            </a:r>
            <a:r>
              <a:rPr lang="en-US" sz="1200" dirty="0" err="1" smtClean="0"/>
              <a:t>Brundtland</a:t>
            </a:r>
            <a:endParaRPr lang="en-US" sz="1200" dirty="0"/>
          </a:p>
        </p:txBody>
      </p:sp>
      <p:pic>
        <p:nvPicPr>
          <p:cNvPr id="1026" name="Picture 2" descr="http://h.fastcompany.net/multisite_files/coexist/GroHarlemBrundtland_Portrait-TomPietrasik-TheElder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7795" y="3479232"/>
            <a:ext cx="21602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3991416"/>
            <a:ext cx="6480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Brundtland 1987: </a:t>
            </a:r>
            <a:br>
              <a:rPr lang="nl-NL" sz="2400" dirty="0" smtClean="0"/>
            </a:br>
            <a:r>
              <a:rPr lang="nl-NL" sz="2400" dirty="0" smtClean="0"/>
              <a:t>“Een </a:t>
            </a:r>
            <a:r>
              <a:rPr lang="nl-NL" sz="2400" dirty="0"/>
              <a:t>ontwikkeling die tegemoetkomt aan de noden van het heden, zonder de mogelijkheden van toekomstige generaties om in hun behoeften te voorzien in het gedrang te brengen"</a:t>
            </a:r>
            <a:endParaRPr lang="en-US" sz="24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Kwalitatieve</a:t>
            </a:r>
            <a:r>
              <a:rPr lang="en-US" dirty="0" smtClean="0"/>
              <a:t> </a:t>
            </a:r>
            <a:r>
              <a:rPr lang="en-US" dirty="0" err="1" smtClean="0"/>
              <a:t>duurzaamheid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 is </a:t>
            </a:r>
            <a:r>
              <a:rPr lang="en-US" dirty="0" err="1" smtClean="0"/>
              <a:t>beter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B”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2509502"/>
            <a:ext cx="4032447" cy="369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534717"/>
            <a:ext cx="2444350" cy="3677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20272" y="6201226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brooksbell.com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21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Kwalitatieve</a:t>
            </a:r>
            <a:r>
              <a:rPr lang="en-US" dirty="0" smtClean="0"/>
              <a:t> </a:t>
            </a:r>
            <a:r>
              <a:rPr lang="en-US" dirty="0" err="1" smtClean="0"/>
              <a:t>duurzaamheid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 is </a:t>
            </a:r>
            <a:r>
              <a:rPr lang="en-US" dirty="0" err="1" smtClean="0"/>
              <a:t>beter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B”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020272" y="6201226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wikipedia.org</a:t>
            </a:r>
            <a:endParaRPr lang="en-US" sz="1200" dirty="0"/>
          </a:p>
        </p:txBody>
      </p:sp>
      <p:sp>
        <p:nvSpPr>
          <p:cNvPr id="6" name="AutoShape 2" descr="Afbeeldingsresultaat voor vw lup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Afbeeldingsresultaat voor vw lup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Afbeeldingsresultaat voor vw lup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://www.autoplenum.de/Bilder/P/p0010099/VW/VW-Lupo-1-4-16V--1999-2005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8" b="3893"/>
          <a:stretch/>
        </p:blipFill>
        <p:spPr bwMode="auto">
          <a:xfrm>
            <a:off x="278599" y="3048388"/>
            <a:ext cx="3770593" cy="239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9/99/VW_Touareg_V8_TDI_%28II%29_%E2%80%93_Frontansicht_%281%29,_2._Juli_2011,_D%C3%BCsseldor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4589806" cy="261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Kwantitatieve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uurzaamheid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Positieve</a:t>
            </a:r>
            <a:r>
              <a:rPr lang="en-US" dirty="0"/>
              <a:t> of </a:t>
            </a:r>
            <a:r>
              <a:rPr lang="en-US" dirty="0" err="1"/>
              <a:t>negatieve</a:t>
            </a:r>
            <a:r>
              <a:rPr lang="en-US" dirty="0"/>
              <a:t> impact van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handelen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					  </a:t>
            </a:r>
            <a:r>
              <a:rPr lang="en-US" i="1" dirty="0" smtClean="0"/>
              <a:t>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“CO</a:t>
            </a:r>
            <a:r>
              <a:rPr lang="en-US" baseline="-25000" dirty="0" smtClean="0"/>
              <a:t>2</a:t>
            </a:r>
            <a:r>
              <a:rPr lang="en-US" dirty="0" smtClean="0"/>
              <a:t>-voetafdruk”</a:t>
            </a:r>
          </a:p>
          <a:p>
            <a:pPr marL="0" indent="0">
              <a:buNone/>
            </a:pPr>
            <a:r>
              <a:rPr lang="en-US" dirty="0" smtClean="0"/>
              <a:t>“Land-</a:t>
            </a:r>
            <a:r>
              <a:rPr lang="en-US" dirty="0" err="1" smtClean="0"/>
              <a:t>voetafdruk</a:t>
            </a:r>
            <a:r>
              <a:rPr lang="en-US" dirty="0" smtClean="0"/>
              <a:t>” 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err="1" smtClean="0"/>
              <a:t>Grenzen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de </a:t>
            </a:r>
            <a:r>
              <a:rPr lang="en-US" dirty="0" err="1"/>
              <a:t>g</a:t>
            </a:r>
            <a:r>
              <a:rPr lang="en-US" dirty="0" err="1" smtClean="0"/>
              <a:t>roei</a:t>
            </a:r>
            <a:r>
              <a:rPr lang="en-US" dirty="0" smtClean="0"/>
              <a:t>”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“</a:t>
            </a:r>
            <a:r>
              <a:rPr lang="en-US" b="1" dirty="0" err="1" smtClean="0"/>
              <a:t>Planetaire</a:t>
            </a:r>
            <a:r>
              <a:rPr lang="en-US" b="1" dirty="0" smtClean="0"/>
              <a:t> </a:t>
            </a:r>
            <a:r>
              <a:rPr lang="en-US" b="1" dirty="0" err="1"/>
              <a:t>g</a:t>
            </a:r>
            <a:r>
              <a:rPr lang="en-US" b="1" dirty="0" err="1" smtClean="0"/>
              <a:t>renzen</a:t>
            </a:r>
            <a:r>
              <a:rPr lang="en-US" b="1" dirty="0" smtClean="0"/>
              <a:t>”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7905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28184" y="6581001"/>
            <a:ext cx="32749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Picture: compendiumvoordeleefomgeving.nl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10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Planeet</a:t>
            </a:r>
            <a:r>
              <a:rPr lang="en-US" dirty="0" smtClean="0"/>
              <a:t> -&gt; Nederland -&gt; </a:t>
            </a:r>
            <a:r>
              <a:rPr lang="en-US" dirty="0" err="1" smtClean="0"/>
              <a:t>Eemland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BBC5F2-489F-4DD5-9DDE-350A60FC152F}" type="datetime3">
              <a:rPr lang="en-GB" smtClean="0"/>
              <a:t>8 January, 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F29293AB-9AE5-4A3A-8BD1-7FB6AD59B413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050" name="Picture 2" descr="http://www.roeliendelange.nl/images/diversen/aarde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1903962" cy="18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2/22/NederlandSatellie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270468"/>
            <a:ext cx="1872208" cy="243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252155"/>
            <a:ext cx="2952328" cy="424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347517" y="2270468"/>
            <a:ext cx="1784323" cy="510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7517" y="2933328"/>
            <a:ext cx="1784323" cy="1773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63186" y="1252155"/>
            <a:ext cx="1660942" cy="1888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67944" y="3372328"/>
            <a:ext cx="1656184" cy="2120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05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KF Blue">
      <a:dk1>
        <a:srgbClr val="0066CC"/>
      </a:dk1>
      <a:lt1>
        <a:srgbClr val="FFFFFF"/>
      </a:lt1>
      <a:dk2>
        <a:srgbClr val="FA0000"/>
      </a:dk2>
      <a:lt2>
        <a:srgbClr val="878786"/>
      </a:lt2>
      <a:accent1>
        <a:srgbClr val="CACAC9"/>
      </a:accent1>
      <a:accent2>
        <a:srgbClr val="84C24D"/>
      </a:accent2>
      <a:accent3>
        <a:srgbClr val="002850"/>
      </a:accent3>
      <a:accent4>
        <a:srgbClr val="00366C"/>
      </a:accent4>
      <a:accent5>
        <a:srgbClr val="1E5892"/>
      </a:accent5>
      <a:accent6>
        <a:srgbClr val="5B9DDF"/>
      </a:accent6>
      <a:hlink>
        <a:srgbClr val="3385D6"/>
      </a:hlink>
      <a:folHlink>
        <a:srgbClr val="B3D1F0"/>
      </a:folHlink>
    </a:clrScheme>
    <a:fontScheme name="SK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KF Blue">
      <a:dk1>
        <a:srgbClr val="0066CC"/>
      </a:dk1>
      <a:lt1>
        <a:srgbClr val="FFFFFF"/>
      </a:lt1>
      <a:dk2>
        <a:srgbClr val="FA0000"/>
      </a:dk2>
      <a:lt2>
        <a:srgbClr val="878786"/>
      </a:lt2>
      <a:accent1>
        <a:srgbClr val="CACAC9"/>
      </a:accent1>
      <a:accent2>
        <a:srgbClr val="84C24D"/>
      </a:accent2>
      <a:accent3>
        <a:srgbClr val="002850"/>
      </a:accent3>
      <a:accent4>
        <a:srgbClr val="00366C"/>
      </a:accent4>
      <a:accent5>
        <a:srgbClr val="1E5892"/>
      </a:accent5>
      <a:accent6>
        <a:srgbClr val="5B9DDF"/>
      </a:accent6>
      <a:hlink>
        <a:srgbClr val="3385D6"/>
      </a:hlink>
      <a:folHlink>
        <a:srgbClr val="B3D1F0"/>
      </a:folHlink>
    </a:clrScheme>
    <a:fontScheme name="SK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4123</TotalTime>
  <Words>2020</Words>
  <Application>Microsoft Office PowerPoint</Application>
  <PresentationFormat>On-screen Show (4:3)</PresentationFormat>
  <Paragraphs>413</Paragraphs>
  <Slides>47</Slides>
  <Notes>31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Werkgroep Duurzaamheid</vt:lpstr>
      <vt:lpstr>Doel</vt:lpstr>
      <vt:lpstr>Programma</vt:lpstr>
      <vt:lpstr>Kennismaking &amp; introductie</vt:lpstr>
      <vt:lpstr>Wat is duurzaamheid? </vt:lpstr>
      <vt:lpstr>Kwalitatieve duurzaamheid</vt:lpstr>
      <vt:lpstr>Kwalitatieve duurzaamheid</vt:lpstr>
      <vt:lpstr>Kwantitatieve duurzaamheid</vt:lpstr>
      <vt:lpstr>Planeet -&gt; Nederland -&gt; Eemland</vt:lpstr>
      <vt:lpstr>Planetaire grenzen</vt:lpstr>
      <vt:lpstr>Planetaire grenzen</vt:lpstr>
      <vt:lpstr>Top 4 critische systemen</vt:lpstr>
      <vt:lpstr>Soortverlies</vt:lpstr>
      <vt:lpstr>PowerPoint Presentation</vt:lpstr>
      <vt:lpstr>Soortverlies door boskap</vt:lpstr>
      <vt:lpstr>Boskap: bodem-uitputting</vt:lpstr>
      <vt:lpstr>Boskap: bodem-uitputting</vt:lpstr>
      <vt:lpstr>Boskap: bodem-uitputting</vt:lpstr>
      <vt:lpstr>Boskap: bodem-uitputting</vt:lpstr>
      <vt:lpstr>Regen/erosie:  De grond komt op de verkeerde plek…</vt:lpstr>
      <vt:lpstr>Fosfor &amp; stikstof</vt:lpstr>
      <vt:lpstr>Globaal probleem:   Industriële landbouw &amp; veeteelt</vt:lpstr>
      <vt:lpstr>Nederland</vt:lpstr>
      <vt:lpstr>PowerPoint Presentation</vt:lpstr>
      <vt:lpstr>PowerPoint Presentation</vt:lpstr>
      <vt:lpstr>Eemland</vt:lpstr>
      <vt:lpstr>Mogelijkheden</vt:lpstr>
      <vt:lpstr>Andere consumptie – duurzaam eten</vt:lpstr>
      <vt:lpstr>Andere productie – duurzaam boeren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Andere productie</vt:lpstr>
      <vt:lpstr>Mogelijkheden in Eemland</vt:lpstr>
      <vt:lpstr>Wat zijn belemmeringen hier?</vt:lpstr>
      <vt:lpstr>Werkgroep Duurzaamheid 2016</vt:lpstr>
      <vt:lpstr>Workshops in de Veenweide  (Vedelaarpad, Soest)</vt:lpstr>
      <vt:lpstr>PowerPoint Presentation</vt:lpstr>
      <vt:lpstr>PowerPoint Presentation</vt:lpstr>
      <vt:lpstr>Samenvatting</vt:lpstr>
      <vt:lpstr>IVN Eemland Werkgroep Duurzaamheid Wie wil meedoen? </vt:lpstr>
      <vt:lpstr>PowerPoint Presentation</vt:lpstr>
      <vt:lpstr>Bonus – Wat is Natuur?</vt:lpstr>
      <vt:lpstr>Bonus – Waarde van Natuur?</vt:lpstr>
      <vt:lpstr>Werkgroep Duurzaamheid</vt:lpstr>
    </vt:vector>
  </TitlesOfParts>
  <Company>AB SKF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Duurzaam Eten</dc:title>
  <dc:creator>Goran Christiansson</dc:creator>
  <cp:lastModifiedBy>Goran Christiansson</cp:lastModifiedBy>
  <cp:revision>59</cp:revision>
  <dcterms:created xsi:type="dcterms:W3CDTF">2015-12-11T18:34:34Z</dcterms:created>
  <dcterms:modified xsi:type="dcterms:W3CDTF">2016-01-08T21:48:42Z</dcterms:modified>
</cp:coreProperties>
</file>